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56" r:id="rId3"/>
    <p:sldId id="271" r:id="rId4"/>
    <p:sldId id="276" r:id="rId5"/>
    <p:sldId id="257" r:id="rId6"/>
    <p:sldId id="277" r:id="rId7"/>
    <p:sldId id="270" r:id="rId8"/>
    <p:sldId id="262" r:id="rId9"/>
    <p:sldId id="263" r:id="rId10"/>
    <p:sldId id="278" r:id="rId11"/>
    <p:sldId id="279" r:id="rId12"/>
    <p:sldId id="280" r:id="rId13"/>
    <p:sldId id="281" r:id="rId14"/>
    <p:sldId id="283" r:id="rId15"/>
    <p:sldId id="282" r:id="rId16"/>
    <p:sldId id="284" r:id="rId17"/>
    <p:sldId id="275" r:id="rId18"/>
    <p:sldId id="265" r:id="rId19"/>
    <p:sldId id="285"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2" d="100"/>
          <a:sy n="92" d="100"/>
        </p:scale>
        <p:origin x="-468" y="-10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D6549-6BB4-4CF0-9573-CEA354E82434}" type="doc">
      <dgm:prSet loTypeId="urn:microsoft.com/office/officeart/2005/8/layout/process4" loCatId="list" qsTypeId="urn:microsoft.com/office/officeart/2005/8/quickstyle/simple3" qsCatId="simple" csTypeId="urn:microsoft.com/office/officeart/2005/8/colors/accent2_5" csCatId="accent2" phldr="1"/>
      <dgm:spPr/>
      <dgm:t>
        <a:bodyPr/>
        <a:lstStyle/>
        <a:p>
          <a:endParaRPr lang="en-US"/>
        </a:p>
      </dgm:t>
    </dgm:pt>
    <dgm:pt modelId="{5CA7D0AC-F6C2-4639-9714-973D7FE6BE5C}">
      <dgm:prSet phldrT="[Text]" custT="1"/>
      <dgm:spPr/>
      <dgm:t>
        <a:bodyPr/>
        <a:lstStyle/>
        <a:p>
          <a:r>
            <a:rPr lang="en-US" sz="2000" b="1" dirty="0" smtClean="0">
              <a:latin typeface="Arial Narrow" pitchFamily="34" charset="0"/>
            </a:rPr>
            <a:t>Tsar Alexander I withdrew from the our French alliance because of the unpopularity of the Continental System and Grand Duchy of Warsaw</a:t>
          </a:r>
          <a:endParaRPr lang="en-US" sz="2000" b="1" dirty="0">
            <a:latin typeface="Arial Narrow" pitchFamily="34" charset="0"/>
          </a:endParaRPr>
        </a:p>
      </dgm:t>
    </dgm:pt>
    <dgm:pt modelId="{42064D9F-5E2B-4D9B-AECF-826E416F3759}" type="parTrans" cxnId="{A2DB3EBF-5CB3-4FAB-9BF9-DE5FCFEE6972}">
      <dgm:prSet/>
      <dgm:spPr/>
      <dgm:t>
        <a:bodyPr/>
        <a:lstStyle/>
        <a:p>
          <a:endParaRPr lang="en-US"/>
        </a:p>
      </dgm:t>
    </dgm:pt>
    <dgm:pt modelId="{BF9F2DBE-8402-48E8-938E-EDAFC0206EC8}" type="sibTrans" cxnId="{A2DB3EBF-5CB3-4FAB-9BF9-DE5FCFEE6972}">
      <dgm:prSet/>
      <dgm:spPr/>
      <dgm:t>
        <a:bodyPr/>
        <a:lstStyle/>
        <a:p>
          <a:endParaRPr lang="en-US"/>
        </a:p>
      </dgm:t>
    </dgm:pt>
    <dgm:pt modelId="{410C414F-43F7-485C-84A8-F9D2A35959A4}">
      <dgm:prSet phldrT="[Text]" custT="1"/>
      <dgm:spPr/>
      <dgm:t>
        <a:bodyPr/>
        <a:lstStyle/>
        <a:p>
          <a:r>
            <a:rPr lang="en-US" sz="2000" b="1" dirty="0" smtClean="0">
              <a:latin typeface="Arial Narrow" pitchFamily="34" charset="0"/>
            </a:rPr>
            <a:t>I once again assembled the </a:t>
          </a:r>
          <a:r>
            <a:rPr lang="en-US" sz="2000" b="1" i="1" dirty="0" smtClean="0">
              <a:latin typeface="Arial Narrow" pitchFamily="34" charset="0"/>
            </a:rPr>
            <a:t>Grande </a:t>
          </a:r>
          <a:r>
            <a:rPr lang="en-US" sz="2000" b="1" i="1" dirty="0" err="1" smtClean="0">
              <a:latin typeface="Arial Narrow" pitchFamily="34" charset="0"/>
            </a:rPr>
            <a:t>Armée</a:t>
          </a:r>
          <a:r>
            <a:rPr lang="en-US" sz="2000" b="1" i="0" dirty="0" smtClean="0">
              <a:latin typeface="Arial Narrow" pitchFamily="34" charset="0"/>
            </a:rPr>
            <a:t> from 20 nations (almost 600,000 soldiers) to invade Russia in 1812</a:t>
          </a:r>
          <a:endParaRPr lang="en-US" sz="2000" b="1" dirty="0">
            <a:latin typeface="Arial Narrow" pitchFamily="34" charset="0"/>
          </a:endParaRPr>
        </a:p>
      </dgm:t>
    </dgm:pt>
    <dgm:pt modelId="{8A3B54FC-3C5F-4737-A188-11315B875668}" type="parTrans" cxnId="{7E6834BD-E86C-497F-B2F0-ED4ADE52D743}">
      <dgm:prSet/>
      <dgm:spPr/>
      <dgm:t>
        <a:bodyPr/>
        <a:lstStyle/>
        <a:p>
          <a:endParaRPr lang="en-US"/>
        </a:p>
      </dgm:t>
    </dgm:pt>
    <dgm:pt modelId="{D3BD3EB6-09A4-420C-9F4C-989575BD394D}" type="sibTrans" cxnId="{7E6834BD-E86C-497F-B2F0-ED4ADE52D743}">
      <dgm:prSet/>
      <dgm:spPr/>
      <dgm:t>
        <a:bodyPr/>
        <a:lstStyle/>
        <a:p>
          <a:endParaRPr lang="en-US"/>
        </a:p>
      </dgm:t>
    </dgm:pt>
    <dgm:pt modelId="{20C4D7E5-F351-482A-9F71-54DB9B9F738C}">
      <dgm:prSet phldrT="[Text]" custT="1"/>
      <dgm:spPr/>
      <dgm:t>
        <a:bodyPr/>
        <a:lstStyle/>
        <a:p>
          <a:r>
            <a:rPr lang="en-US" sz="2000" b="1" dirty="0" smtClean="0">
              <a:latin typeface="Arial Narrow" pitchFamily="34" charset="0"/>
            </a:rPr>
            <a:t>Russians abandoned Moscow and used the </a:t>
          </a:r>
          <a:r>
            <a:rPr lang="en-US" sz="2000" b="1" i="1" dirty="0" smtClean="0">
              <a:latin typeface="Arial Narrow" pitchFamily="34" charset="0"/>
            </a:rPr>
            <a:t>scorched-earth</a:t>
          </a:r>
          <a:r>
            <a:rPr lang="en-US" sz="2000" b="1" dirty="0" smtClean="0">
              <a:latin typeface="Arial Narrow" pitchFamily="34" charset="0"/>
            </a:rPr>
            <a:t> policy when retreating to starve my </a:t>
          </a:r>
          <a:r>
            <a:rPr lang="en-US" sz="2000" b="1" i="1" dirty="0" smtClean="0">
              <a:latin typeface="Arial Narrow" pitchFamily="34" charset="0"/>
            </a:rPr>
            <a:t>Grande </a:t>
          </a:r>
          <a:r>
            <a:rPr lang="en-US" sz="2000" b="1" i="1" dirty="0" err="1" smtClean="0">
              <a:latin typeface="Arial Narrow" pitchFamily="34" charset="0"/>
            </a:rPr>
            <a:t>Armée</a:t>
          </a:r>
          <a:r>
            <a:rPr lang="en-US" sz="2000" b="1" i="0" dirty="0" smtClean="0">
              <a:latin typeface="Arial Narrow" pitchFamily="34" charset="0"/>
            </a:rPr>
            <a:t>.</a:t>
          </a:r>
          <a:endParaRPr lang="en-US" sz="2000" b="1" dirty="0">
            <a:latin typeface="Arial Narrow" pitchFamily="34" charset="0"/>
          </a:endParaRPr>
        </a:p>
      </dgm:t>
    </dgm:pt>
    <dgm:pt modelId="{3DF50055-6F43-4143-BAC9-F7811AE5AA07}" type="parTrans" cxnId="{8131D00B-DC4E-42F0-9896-CB1238DED1D3}">
      <dgm:prSet/>
      <dgm:spPr/>
      <dgm:t>
        <a:bodyPr/>
        <a:lstStyle/>
        <a:p>
          <a:endParaRPr lang="en-US"/>
        </a:p>
      </dgm:t>
    </dgm:pt>
    <dgm:pt modelId="{2BA8F428-1181-41DE-8D35-9964AE195DDF}" type="sibTrans" cxnId="{8131D00B-DC4E-42F0-9896-CB1238DED1D3}">
      <dgm:prSet/>
      <dgm:spPr/>
      <dgm:t>
        <a:bodyPr/>
        <a:lstStyle/>
        <a:p>
          <a:endParaRPr lang="en-US"/>
        </a:p>
      </dgm:t>
    </dgm:pt>
    <dgm:pt modelId="{0F849B17-C44B-4F67-B53B-5EDF5406A3E8}">
      <dgm:prSet phldrT="[Text]" custT="1"/>
      <dgm:spPr/>
      <dgm:t>
        <a:bodyPr/>
        <a:lstStyle/>
        <a:p>
          <a:r>
            <a:rPr lang="en-US" sz="2000" b="1" dirty="0" smtClean="0">
              <a:latin typeface="Arial Narrow" pitchFamily="34" charset="0"/>
            </a:rPr>
            <a:t>It worked- So I pulled out in October, 1812</a:t>
          </a:r>
          <a:endParaRPr lang="en-US" sz="2000" b="1" dirty="0">
            <a:latin typeface="Arial Narrow" pitchFamily="34" charset="0"/>
          </a:endParaRPr>
        </a:p>
      </dgm:t>
    </dgm:pt>
    <dgm:pt modelId="{B53C5A6D-8436-4F75-AC7C-B9D0A157E399}" type="parTrans" cxnId="{D1C31280-D58B-4DFD-BB05-EF0FBDAF6CB2}">
      <dgm:prSet/>
      <dgm:spPr/>
      <dgm:t>
        <a:bodyPr/>
        <a:lstStyle/>
        <a:p>
          <a:endParaRPr lang="en-US"/>
        </a:p>
      </dgm:t>
    </dgm:pt>
    <dgm:pt modelId="{B5F41C16-BB32-420F-9BC6-2E45B2043A2C}" type="sibTrans" cxnId="{D1C31280-D58B-4DFD-BB05-EF0FBDAF6CB2}">
      <dgm:prSet/>
      <dgm:spPr/>
      <dgm:t>
        <a:bodyPr/>
        <a:lstStyle/>
        <a:p>
          <a:endParaRPr lang="en-US"/>
        </a:p>
      </dgm:t>
    </dgm:pt>
    <dgm:pt modelId="{838B0C1A-C316-4B0D-977D-61A9ED06309E}">
      <dgm:prSet phldrT="[Text]" custT="1"/>
      <dgm:spPr/>
      <dgm:t>
        <a:bodyPr/>
        <a:lstStyle/>
        <a:p>
          <a:r>
            <a:rPr lang="en-US" sz="2000" b="1" dirty="0" smtClean="0">
              <a:latin typeface="Arial Narrow" pitchFamily="34" charset="0"/>
            </a:rPr>
            <a:t>Of my original nearly 600,000 soldiers, only 20,000 survived the cold, hungry trek back across Eastern Europe (the rest died or deserted)</a:t>
          </a:r>
          <a:endParaRPr lang="en-US" sz="2000" b="1" dirty="0">
            <a:latin typeface="Arial Narrow" pitchFamily="34" charset="0"/>
          </a:endParaRPr>
        </a:p>
      </dgm:t>
    </dgm:pt>
    <dgm:pt modelId="{7603A421-1DF7-4740-A121-DBB39D7EA43C}" type="parTrans" cxnId="{BC032DAC-21B3-4163-96F6-BCF20D1FBD20}">
      <dgm:prSet/>
      <dgm:spPr/>
      <dgm:t>
        <a:bodyPr/>
        <a:lstStyle/>
        <a:p>
          <a:endParaRPr lang="en-US"/>
        </a:p>
      </dgm:t>
    </dgm:pt>
    <dgm:pt modelId="{883FB06E-D0EE-4744-8015-DDF27DAD481E}" type="sibTrans" cxnId="{BC032DAC-21B3-4163-96F6-BCF20D1FBD20}">
      <dgm:prSet/>
      <dgm:spPr/>
      <dgm:t>
        <a:bodyPr/>
        <a:lstStyle/>
        <a:p>
          <a:endParaRPr lang="en-US"/>
        </a:p>
      </dgm:t>
    </dgm:pt>
    <dgm:pt modelId="{C631C133-D59D-494C-9968-11990EA29C7C}" type="pres">
      <dgm:prSet presAssocID="{A36D6549-6BB4-4CF0-9573-CEA354E82434}" presName="Name0" presStyleCnt="0">
        <dgm:presLayoutVars>
          <dgm:dir/>
          <dgm:animLvl val="lvl"/>
          <dgm:resizeHandles val="exact"/>
        </dgm:presLayoutVars>
      </dgm:prSet>
      <dgm:spPr/>
      <dgm:t>
        <a:bodyPr/>
        <a:lstStyle/>
        <a:p>
          <a:endParaRPr lang="en-US"/>
        </a:p>
      </dgm:t>
    </dgm:pt>
    <dgm:pt modelId="{1B235A5D-339E-46A3-A2AD-48D2C0B68A29}" type="pres">
      <dgm:prSet presAssocID="{838B0C1A-C316-4B0D-977D-61A9ED06309E}" presName="boxAndChildren" presStyleCnt="0"/>
      <dgm:spPr/>
    </dgm:pt>
    <dgm:pt modelId="{AE624ACB-264C-4FDB-9D34-8450DCAC4EAB}" type="pres">
      <dgm:prSet presAssocID="{838B0C1A-C316-4B0D-977D-61A9ED06309E}" presName="parentTextBox" presStyleLbl="node1" presStyleIdx="0" presStyleCnt="5"/>
      <dgm:spPr/>
      <dgm:t>
        <a:bodyPr/>
        <a:lstStyle/>
        <a:p>
          <a:endParaRPr lang="en-US"/>
        </a:p>
      </dgm:t>
    </dgm:pt>
    <dgm:pt modelId="{3EFD6E47-8525-43C0-823A-669C7F00BA46}" type="pres">
      <dgm:prSet presAssocID="{B5F41C16-BB32-420F-9BC6-2E45B2043A2C}" presName="sp" presStyleCnt="0"/>
      <dgm:spPr/>
    </dgm:pt>
    <dgm:pt modelId="{CFEC8B93-BC64-40DF-BF15-E04D745765B3}" type="pres">
      <dgm:prSet presAssocID="{0F849B17-C44B-4F67-B53B-5EDF5406A3E8}" presName="arrowAndChildren" presStyleCnt="0"/>
      <dgm:spPr/>
    </dgm:pt>
    <dgm:pt modelId="{FEDE99DE-B555-44F2-A205-B61E78094114}" type="pres">
      <dgm:prSet presAssocID="{0F849B17-C44B-4F67-B53B-5EDF5406A3E8}" presName="parentTextArrow" presStyleLbl="node1" presStyleIdx="1" presStyleCnt="5" custLinFactNeighborY="-578"/>
      <dgm:spPr/>
      <dgm:t>
        <a:bodyPr/>
        <a:lstStyle/>
        <a:p>
          <a:endParaRPr lang="en-US"/>
        </a:p>
      </dgm:t>
    </dgm:pt>
    <dgm:pt modelId="{F915D9E1-B775-48DE-B0DD-44DFA4A6C5D1}" type="pres">
      <dgm:prSet presAssocID="{2BA8F428-1181-41DE-8D35-9964AE195DDF}" presName="sp" presStyleCnt="0"/>
      <dgm:spPr/>
    </dgm:pt>
    <dgm:pt modelId="{09591B76-B0A5-4FBC-A110-5DA1BCF2A7D5}" type="pres">
      <dgm:prSet presAssocID="{20C4D7E5-F351-482A-9F71-54DB9B9F738C}" presName="arrowAndChildren" presStyleCnt="0"/>
      <dgm:spPr/>
    </dgm:pt>
    <dgm:pt modelId="{51B08CAE-307C-4415-A2AD-6B157687B4D7}" type="pres">
      <dgm:prSet presAssocID="{20C4D7E5-F351-482A-9F71-54DB9B9F738C}" presName="parentTextArrow" presStyleLbl="node1" presStyleIdx="2" presStyleCnt="5"/>
      <dgm:spPr/>
      <dgm:t>
        <a:bodyPr/>
        <a:lstStyle/>
        <a:p>
          <a:endParaRPr lang="en-US"/>
        </a:p>
      </dgm:t>
    </dgm:pt>
    <dgm:pt modelId="{6B2AF4DB-F4EC-4E6E-990F-ACD96B9A4EB3}" type="pres">
      <dgm:prSet presAssocID="{D3BD3EB6-09A4-420C-9F4C-989575BD394D}" presName="sp" presStyleCnt="0"/>
      <dgm:spPr/>
    </dgm:pt>
    <dgm:pt modelId="{AA46F17A-4007-4EC5-A2BF-A033D17459A0}" type="pres">
      <dgm:prSet presAssocID="{410C414F-43F7-485C-84A8-F9D2A35959A4}" presName="arrowAndChildren" presStyleCnt="0"/>
      <dgm:spPr/>
    </dgm:pt>
    <dgm:pt modelId="{1A162B4B-1029-45B6-B02C-E3EE24C52BF4}" type="pres">
      <dgm:prSet presAssocID="{410C414F-43F7-485C-84A8-F9D2A35959A4}" presName="parentTextArrow" presStyleLbl="node1" presStyleIdx="3" presStyleCnt="5"/>
      <dgm:spPr/>
      <dgm:t>
        <a:bodyPr/>
        <a:lstStyle/>
        <a:p>
          <a:endParaRPr lang="en-US"/>
        </a:p>
      </dgm:t>
    </dgm:pt>
    <dgm:pt modelId="{24A6638B-9D4C-4966-AA0F-02AC731DF319}" type="pres">
      <dgm:prSet presAssocID="{BF9F2DBE-8402-48E8-938E-EDAFC0206EC8}" presName="sp" presStyleCnt="0"/>
      <dgm:spPr/>
    </dgm:pt>
    <dgm:pt modelId="{E2CB1173-EAED-457C-86AF-D105611CDCBF}" type="pres">
      <dgm:prSet presAssocID="{5CA7D0AC-F6C2-4639-9714-973D7FE6BE5C}" presName="arrowAndChildren" presStyleCnt="0"/>
      <dgm:spPr/>
    </dgm:pt>
    <dgm:pt modelId="{03BC1061-8AA4-4674-9F79-7EAD8B2AE188}" type="pres">
      <dgm:prSet presAssocID="{5CA7D0AC-F6C2-4639-9714-973D7FE6BE5C}" presName="parentTextArrow" presStyleLbl="node1" presStyleIdx="4" presStyleCnt="5"/>
      <dgm:spPr/>
      <dgm:t>
        <a:bodyPr/>
        <a:lstStyle/>
        <a:p>
          <a:endParaRPr lang="en-US"/>
        </a:p>
      </dgm:t>
    </dgm:pt>
  </dgm:ptLst>
  <dgm:cxnLst>
    <dgm:cxn modelId="{9B67CE23-3BE2-4CF1-97CC-75732DC481FB}" type="presOf" srcId="{838B0C1A-C316-4B0D-977D-61A9ED06309E}" destId="{AE624ACB-264C-4FDB-9D34-8450DCAC4EAB}" srcOrd="0" destOrd="0" presId="urn:microsoft.com/office/officeart/2005/8/layout/process4"/>
    <dgm:cxn modelId="{BC032DAC-21B3-4163-96F6-BCF20D1FBD20}" srcId="{A36D6549-6BB4-4CF0-9573-CEA354E82434}" destId="{838B0C1A-C316-4B0D-977D-61A9ED06309E}" srcOrd="4" destOrd="0" parTransId="{7603A421-1DF7-4740-A121-DBB39D7EA43C}" sibTransId="{883FB06E-D0EE-4744-8015-DDF27DAD481E}"/>
    <dgm:cxn modelId="{4807E2E7-44F4-45FB-B7EC-0BA167909562}" type="presOf" srcId="{410C414F-43F7-485C-84A8-F9D2A35959A4}" destId="{1A162B4B-1029-45B6-B02C-E3EE24C52BF4}" srcOrd="0" destOrd="0" presId="urn:microsoft.com/office/officeart/2005/8/layout/process4"/>
    <dgm:cxn modelId="{01CBA3F4-6B10-4692-BD71-37AC4F7ED9B2}" type="presOf" srcId="{A36D6549-6BB4-4CF0-9573-CEA354E82434}" destId="{C631C133-D59D-494C-9968-11990EA29C7C}" srcOrd="0" destOrd="0" presId="urn:microsoft.com/office/officeart/2005/8/layout/process4"/>
    <dgm:cxn modelId="{8131D00B-DC4E-42F0-9896-CB1238DED1D3}" srcId="{A36D6549-6BB4-4CF0-9573-CEA354E82434}" destId="{20C4D7E5-F351-482A-9F71-54DB9B9F738C}" srcOrd="2" destOrd="0" parTransId="{3DF50055-6F43-4143-BAC9-F7811AE5AA07}" sibTransId="{2BA8F428-1181-41DE-8D35-9964AE195DDF}"/>
    <dgm:cxn modelId="{A2DB3EBF-5CB3-4FAB-9BF9-DE5FCFEE6972}" srcId="{A36D6549-6BB4-4CF0-9573-CEA354E82434}" destId="{5CA7D0AC-F6C2-4639-9714-973D7FE6BE5C}" srcOrd="0" destOrd="0" parTransId="{42064D9F-5E2B-4D9B-AECF-826E416F3759}" sibTransId="{BF9F2DBE-8402-48E8-938E-EDAFC0206EC8}"/>
    <dgm:cxn modelId="{7E6834BD-E86C-497F-B2F0-ED4ADE52D743}" srcId="{A36D6549-6BB4-4CF0-9573-CEA354E82434}" destId="{410C414F-43F7-485C-84A8-F9D2A35959A4}" srcOrd="1" destOrd="0" parTransId="{8A3B54FC-3C5F-4737-A188-11315B875668}" sibTransId="{D3BD3EB6-09A4-420C-9F4C-989575BD394D}"/>
    <dgm:cxn modelId="{6D53C479-D85E-486C-9DF8-A7447D459261}" type="presOf" srcId="{20C4D7E5-F351-482A-9F71-54DB9B9F738C}" destId="{51B08CAE-307C-4415-A2AD-6B157687B4D7}" srcOrd="0" destOrd="0" presId="urn:microsoft.com/office/officeart/2005/8/layout/process4"/>
    <dgm:cxn modelId="{D1C31280-D58B-4DFD-BB05-EF0FBDAF6CB2}" srcId="{A36D6549-6BB4-4CF0-9573-CEA354E82434}" destId="{0F849B17-C44B-4F67-B53B-5EDF5406A3E8}" srcOrd="3" destOrd="0" parTransId="{B53C5A6D-8436-4F75-AC7C-B9D0A157E399}" sibTransId="{B5F41C16-BB32-420F-9BC6-2E45B2043A2C}"/>
    <dgm:cxn modelId="{C58E3B4B-9FA7-4BC3-8918-9198EF90209C}" type="presOf" srcId="{0F849B17-C44B-4F67-B53B-5EDF5406A3E8}" destId="{FEDE99DE-B555-44F2-A205-B61E78094114}" srcOrd="0" destOrd="0" presId="urn:microsoft.com/office/officeart/2005/8/layout/process4"/>
    <dgm:cxn modelId="{EF90CA80-9F9C-4DC4-BDCF-B227E114FAA6}" type="presOf" srcId="{5CA7D0AC-F6C2-4639-9714-973D7FE6BE5C}" destId="{03BC1061-8AA4-4674-9F79-7EAD8B2AE188}" srcOrd="0" destOrd="0" presId="urn:microsoft.com/office/officeart/2005/8/layout/process4"/>
    <dgm:cxn modelId="{6AD55D94-7477-4E2D-BE59-30612EA57254}" type="presParOf" srcId="{C631C133-D59D-494C-9968-11990EA29C7C}" destId="{1B235A5D-339E-46A3-A2AD-48D2C0B68A29}" srcOrd="0" destOrd="0" presId="urn:microsoft.com/office/officeart/2005/8/layout/process4"/>
    <dgm:cxn modelId="{F74CCC11-4FA5-42B5-BD9F-1F294168F7B7}" type="presParOf" srcId="{1B235A5D-339E-46A3-A2AD-48D2C0B68A29}" destId="{AE624ACB-264C-4FDB-9D34-8450DCAC4EAB}" srcOrd="0" destOrd="0" presId="urn:microsoft.com/office/officeart/2005/8/layout/process4"/>
    <dgm:cxn modelId="{6A91CE30-3026-40BA-86B6-2FA52F755F5F}" type="presParOf" srcId="{C631C133-D59D-494C-9968-11990EA29C7C}" destId="{3EFD6E47-8525-43C0-823A-669C7F00BA46}" srcOrd="1" destOrd="0" presId="urn:microsoft.com/office/officeart/2005/8/layout/process4"/>
    <dgm:cxn modelId="{CDDAB79B-6A56-4691-A8BC-9CB9D8C549C4}" type="presParOf" srcId="{C631C133-D59D-494C-9968-11990EA29C7C}" destId="{CFEC8B93-BC64-40DF-BF15-E04D745765B3}" srcOrd="2" destOrd="0" presId="urn:microsoft.com/office/officeart/2005/8/layout/process4"/>
    <dgm:cxn modelId="{A7AD312D-1552-4BC9-BE63-D948DB558F96}" type="presParOf" srcId="{CFEC8B93-BC64-40DF-BF15-E04D745765B3}" destId="{FEDE99DE-B555-44F2-A205-B61E78094114}" srcOrd="0" destOrd="0" presId="urn:microsoft.com/office/officeart/2005/8/layout/process4"/>
    <dgm:cxn modelId="{829D901F-4797-4BFC-972D-1FA0D00BA8A7}" type="presParOf" srcId="{C631C133-D59D-494C-9968-11990EA29C7C}" destId="{F915D9E1-B775-48DE-B0DD-44DFA4A6C5D1}" srcOrd="3" destOrd="0" presId="urn:microsoft.com/office/officeart/2005/8/layout/process4"/>
    <dgm:cxn modelId="{9CB86F31-DC00-4026-8F2D-06DAE27F3898}" type="presParOf" srcId="{C631C133-D59D-494C-9968-11990EA29C7C}" destId="{09591B76-B0A5-4FBC-A110-5DA1BCF2A7D5}" srcOrd="4" destOrd="0" presId="urn:microsoft.com/office/officeart/2005/8/layout/process4"/>
    <dgm:cxn modelId="{AA285C4F-0354-48CC-AD00-8FEF1D8F91B7}" type="presParOf" srcId="{09591B76-B0A5-4FBC-A110-5DA1BCF2A7D5}" destId="{51B08CAE-307C-4415-A2AD-6B157687B4D7}" srcOrd="0" destOrd="0" presId="urn:microsoft.com/office/officeart/2005/8/layout/process4"/>
    <dgm:cxn modelId="{768F3291-DE3C-4E53-8BE2-512986A3A8C8}" type="presParOf" srcId="{C631C133-D59D-494C-9968-11990EA29C7C}" destId="{6B2AF4DB-F4EC-4E6E-990F-ACD96B9A4EB3}" srcOrd="5" destOrd="0" presId="urn:microsoft.com/office/officeart/2005/8/layout/process4"/>
    <dgm:cxn modelId="{4E2F9798-5269-434D-B1CB-956656579963}" type="presParOf" srcId="{C631C133-D59D-494C-9968-11990EA29C7C}" destId="{AA46F17A-4007-4EC5-A2BF-A033D17459A0}" srcOrd="6" destOrd="0" presId="urn:microsoft.com/office/officeart/2005/8/layout/process4"/>
    <dgm:cxn modelId="{8EE6B20C-F9F9-4423-93B8-C1995E9D52A5}" type="presParOf" srcId="{AA46F17A-4007-4EC5-A2BF-A033D17459A0}" destId="{1A162B4B-1029-45B6-B02C-E3EE24C52BF4}" srcOrd="0" destOrd="0" presId="urn:microsoft.com/office/officeart/2005/8/layout/process4"/>
    <dgm:cxn modelId="{2CB8F6EB-7A99-4B24-BC85-585136982DCF}" type="presParOf" srcId="{C631C133-D59D-494C-9968-11990EA29C7C}" destId="{24A6638B-9D4C-4966-AA0F-02AC731DF319}" srcOrd="7" destOrd="0" presId="urn:microsoft.com/office/officeart/2005/8/layout/process4"/>
    <dgm:cxn modelId="{00304977-3739-41B9-8C0C-AE9F37F99747}" type="presParOf" srcId="{C631C133-D59D-494C-9968-11990EA29C7C}" destId="{E2CB1173-EAED-457C-86AF-D105611CDCBF}" srcOrd="8" destOrd="0" presId="urn:microsoft.com/office/officeart/2005/8/layout/process4"/>
    <dgm:cxn modelId="{9E5E05DB-1975-4773-886E-55EC7E5B378F}" type="presParOf" srcId="{E2CB1173-EAED-457C-86AF-D105611CDCBF}" destId="{03BC1061-8AA4-4674-9F79-7EAD8B2AE18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6D6549-6BB4-4CF0-9573-CEA354E82434}" type="doc">
      <dgm:prSet loTypeId="urn:microsoft.com/office/officeart/2005/8/layout/process4" loCatId="list" qsTypeId="urn:microsoft.com/office/officeart/2005/8/quickstyle/simple3" qsCatId="simple" csTypeId="urn:microsoft.com/office/officeart/2005/8/colors/accent2_5" csCatId="accent2" phldr="1"/>
      <dgm:spPr/>
      <dgm:t>
        <a:bodyPr/>
        <a:lstStyle/>
        <a:p>
          <a:endParaRPr lang="en-US"/>
        </a:p>
      </dgm:t>
    </dgm:pt>
    <dgm:pt modelId="{5CA7D0AC-F6C2-4639-9714-973D7FE6BE5C}">
      <dgm:prSet phldrT="[Text]" custT="1"/>
      <dgm:spPr/>
      <dgm:t>
        <a:bodyPr/>
        <a:lstStyle/>
        <a:p>
          <a:r>
            <a:rPr lang="en-US" sz="2000" dirty="0" smtClean="0"/>
            <a:t>March 20, 1815: I marched triumphantly into Paris</a:t>
          </a:r>
          <a:endParaRPr lang="en-US" sz="2000" b="1" dirty="0">
            <a:latin typeface="Arial Narrow" pitchFamily="34" charset="0"/>
          </a:endParaRPr>
        </a:p>
      </dgm:t>
    </dgm:pt>
    <dgm:pt modelId="{42064D9F-5E2B-4D9B-AECF-826E416F3759}" type="parTrans" cxnId="{A2DB3EBF-5CB3-4FAB-9BF9-DE5FCFEE6972}">
      <dgm:prSet/>
      <dgm:spPr/>
      <dgm:t>
        <a:bodyPr/>
        <a:lstStyle/>
        <a:p>
          <a:endParaRPr lang="en-US"/>
        </a:p>
      </dgm:t>
    </dgm:pt>
    <dgm:pt modelId="{BF9F2DBE-8402-48E8-938E-EDAFC0206EC8}" type="sibTrans" cxnId="{A2DB3EBF-5CB3-4FAB-9BF9-DE5FCFEE6972}">
      <dgm:prSet/>
      <dgm:spPr/>
      <dgm:t>
        <a:bodyPr/>
        <a:lstStyle/>
        <a:p>
          <a:endParaRPr lang="en-US"/>
        </a:p>
      </dgm:t>
    </dgm:pt>
    <dgm:pt modelId="{410C414F-43F7-485C-84A8-F9D2A35959A4}">
      <dgm:prSet phldrT="[Text]" custT="1"/>
      <dgm:spPr/>
      <dgm:t>
        <a:bodyPr/>
        <a:lstStyle/>
        <a:p>
          <a:r>
            <a:rPr lang="en-US" sz="2000" dirty="0" smtClean="0"/>
            <a:t>June 18, 1815: Battle of Waterloo (in Belgium)</a:t>
          </a:r>
          <a:endParaRPr lang="en-US" sz="2000" b="1" dirty="0">
            <a:latin typeface="Arial Narrow" pitchFamily="34" charset="0"/>
          </a:endParaRPr>
        </a:p>
      </dgm:t>
    </dgm:pt>
    <dgm:pt modelId="{8A3B54FC-3C5F-4737-A188-11315B875668}" type="parTrans" cxnId="{7E6834BD-E86C-497F-B2F0-ED4ADE52D743}">
      <dgm:prSet/>
      <dgm:spPr/>
      <dgm:t>
        <a:bodyPr/>
        <a:lstStyle/>
        <a:p>
          <a:endParaRPr lang="en-US"/>
        </a:p>
      </dgm:t>
    </dgm:pt>
    <dgm:pt modelId="{D3BD3EB6-09A4-420C-9F4C-989575BD394D}" type="sibTrans" cxnId="{7E6834BD-E86C-497F-B2F0-ED4ADE52D743}">
      <dgm:prSet/>
      <dgm:spPr/>
      <dgm:t>
        <a:bodyPr/>
        <a:lstStyle/>
        <a:p>
          <a:endParaRPr lang="en-US"/>
        </a:p>
      </dgm:t>
    </dgm:pt>
    <dgm:pt modelId="{20C4D7E5-F351-482A-9F71-54DB9B9F738C}">
      <dgm:prSet phldrT="[Text]" custT="1"/>
      <dgm:spPr/>
      <dgm:t>
        <a:bodyPr/>
        <a:lstStyle/>
        <a:p>
          <a:r>
            <a:rPr lang="en-US" sz="2000" dirty="0" smtClean="0"/>
            <a:t>I am defeated: Exiled to St. Helena in the South Pacific</a:t>
          </a:r>
          <a:endParaRPr lang="en-US" sz="2000" b="0" dirty="0">
            <a:latin typeface="Arial Narrow" pitchFamily="34" charset="0"/>
          </a:endParaRPr>
        </a:p>
      </dgm:t>
    </dgm:pt>
    <dgm:pt modelId="{3DF50055-6F43-4143-BAC9-F7811AE5AA07}" type="parTrans" cxnId="{8131D00B-DC4E-42F0-9896-CB1238DED1D3}">
      <dgm:prSet/>
      <dgm:spPr/>
      <dgm:t>
        <a:bodyPr/>
        <a:lstStyle/>
        <a:p>
          <a:endParaRPr lang="en-US"/>
        </a:p>
      </dgm:t>
    </dgm:pt>
    <dgm:pt modelId="{2BA8F428-1181-41DE-8D35-9964AE195DDF}" type="sibTrans" cxnId="{8131D00B-DC4E-42F0-9896-CB1238DED1D3}">
      <dgm:prSet/>
      <dgm:spPr/>
      <dgm:t>
        <a:bodyPr/>
        <a:lstStyle/>
        <a:p>
          <a:endParaRPr lang="en-US"/>
        </a:p>
      </dgm:t>
    </dgm:pt>
    <dgm:pt modelId="{C631C133-D59D-494C-9968-11990EA29C7C}" type="pres">
      <dgm:prSet presAssocID="{A36D6549-6BB4-4CF0-9573-CEA354E82434}" presName="Name0" presStyleCnt="0">
        <dgm:presLayoutVars>
          <dgm:dir/>
          <dgm:animLvl val="lvl"/>
          <dgm:resizeHandles val="exact"/>
        </dgm:presLayoutVars>
      </dgm:prSet>
      <dgm:spPr/>
      <dgm:t>
        <a:bodyPr/>
        <a:lstStyle/>
        <a:p>
          <a:endParaRPr lang="en-US"/>
        </a:p>
      </dgm:t>
    </dgm:pt>
    <dgm:pt modelId="{165CEE70-A17D-49AE-945F-292F677E7CD8}" type="pres">
      <dgm:prSet presAssocID="{20C4D7E5-F351-482A-9F71-54DB9B9F738C}" presName="boxAndChildren" presStyleCnt="0"/>
      <dgm:spPr/>
    </dgm:pt>
    <dgm:pt modelId="{08F0CDC1-42B1-4E31-9D1B-B77549E9F585}" type="pres">
      <dgm:prSet presAssocID="{20C4D7E5-F351-482A-9F71-54DB9B9F738C}" presName="parentTextBox" presStyleLbl="node1" presStyleIdx="0" presStyleCnt="3"/>
      <dgm:spPr/>
      <dgm:t>
        <a:bodyPr/>
        <a:lstStyle/>
        <a:p>
          <a:endParaRPr lang="en-US"/>
        </a:p>
      </dgm:t>
    </dgm:pt>
    <dgm:pt modelId="{6B2AF4DB-F4EC-4E6E-990F-ACD96B9A4EB3}" type="pres">
      <dgm:prSet presAssocID="{D3BD3EB6-09A4-420C-9F4C-989575BD394D}" presName="sp" presStyleCnt="0"/>
      <dgm:spPr/>
    </dgm:pt>
    <dgm:pt modelId="{AA46F17A-4007-4EC5-A2BF-A033D17459A0}" type="pres">
      <dgm:prSet presAssocID="{410C414F-43F7-485C-84A8-F9D2A35959A4}" presName="arrowAndChildren" presStyleCnt="0"/>
      <dgm:spPr/>
    </dgm:pt>
    <dgm:pt modelId="{1A162B4B-1029-45B6-B02C-E3EE24C52BF4}" type="pres">
      <dgm:prSet presAssocID="{410C414F-43F7-485C-84A8-F9D2A35959A4}" presName="parentTextArrow" presStyleLbl="node1" presStyleIdx="1" presStyleCnt="3"/>
      <dgm:spPr/>
      <dgm:t>
        <a:bodyPr/>
        <a:lstStyle/>
        <a:p>
          <a:endParaRPr lang="en-US"/>
        </a:p>
      </dgm:t>
    </dgm:pt>
    <dgm:pt modelId="{24A6638B-9D4C-4966-AA0F-02AC731DF319}" type="pres">
      <dgm:prSet presAssocID="{BF9F2DBE-8402-48E8-938E-EDAFC0206EC8}" presName="sp" presStyleCnt="0"/>
      <dgm:spPr/>
    </dgm:pt>
    <dgm:pt modelId="{E2CB1173-EAED-457C-86AF-D105611CDCBF}" type="pres">
      <dgm:prSet presAssocID="{5CA7D0AC-F6C2-4639-9714-973D7FE6BE5C}" presName="arrowAndChildren" presStyleCnt="0"/>
      <dgm:spPr/>
    </dgm:pt>
    <dgm:pt modelId="{03BC1061-8AA4-4674-9F79-7EAD8B2AE188}" type="pres">
      <dgm:prSet presAssocID="{5CA7D0AC-F6C2-4639-9714-973D7FE6BE5C}" presName="parentTextArrow" presStyleLbl="node1" presStyleIdx="2" presStyleCnt="3"/>
      <dgm:spPr/>
      <dgm:t>
        <a:bodyPr/>
        <a:lstStyle/>
        <a:p>
          <a:endParaRPr lang="en-US"/>
        </a:p>
      </dgm:t>
    </dgm:pt>
  </dgm:ptLst>
  <dgm:cxnLst>
    <dgm:cxn modelId="{255263AA-E011-4ABC-A4E8-65564F2412F1}" type="presOf" srcId="{5CA7D0AC-F6C2-4639-9714-973D7FE6BE5C}" destId="{03BC1061-8AA4-4674-9F79-7EAD8B2AE188}" srcOrd="0" destOrd="0" presId="urn:microsoft.com/office/officeart/2005/8/layout/process4"/>
    <dgm:cxn modelId="{75AE519B-4006-4F6B-A836-FA527358FF28}" type="presOf" srcId="{A36D6549-6BB4-4CF0-9573-CEA354E82434}" destId="{C631C133-D59D-494C-9968-11990EA29C7C}" srcOrd="0" destOrd="0" presId="urn:microsoft.com/office/officeart/2005/8/layout/process4"/>
    <dgm:cxn modelId="{7E6834BD-E86C-497F-B2F0-ED4ADE52D743}" srcId="{A36D6549-6BB4-4CF0-9573-CEA354E82434}" destId="{410C414F-43F7-485C-84A8-F9D2A35959A4}" srcOrd="1" destOrd="0" parTransId="{8A3B54FC-3C5F-4737-A188-11315B875668}" sibTransId="{D3BD3EB6-09A4-420C-9F4C-989575BD394D}"/>
    <dgm:cxn modelId="{A2DB3EBF-5CB3-4FAB-9BF9-DE5FCFEE6972}" srcId="{A36D6549-6BB4-4CF0-9573-CEA354E82434}" destId="{5CA7D0AC-F6C2-4639-9714-973D7FE6BE5C}" srcOrd="0" destOrd="0" parTransId="{42064D9F-5E2B-4D9B-AECF-826E416F3759}" sibTransId="{BF9F2DBE-8402-48E8-938E-EDAFC0206EC8}"/>
    <dgm:cxn modelId="{B499C50C-8B26-4AF2-918E-624E7FEEC0D3}" type="presOf" srcId="{410C414F-43F7-485C-84A8-F9D2A35959A4}" destId="{1A162B4B-1029-45B6-B02C-E3EE24C52BF4}" srcOrd="0" destOrd="0" presId="urn:microsoft.com/office/officeart/2005/8/layout/process4"/>
    <dgm:cxn modelId="{8131D00B-DC4E-42F0-9896-CB1238DED1D3}" srcId="{A36D6549-6BB4-4CF0-9573-CEA354E82434}" destId="{20C4D7E5-F351-482A-9F71-54DB9B9F738C}" srcOrd="2" destOrd="0" parTransId="{3DF50055-6F43-4143-BAC9-F7811AE5AA07}" sibTransId="{2BA8F428-1181-41DE-8D35-9964AE195DDF}"/>
    <dgm:cxn modelId="{5457FCB9-0731-4066-B024-43F18B858D9A}" type="presOf" srcId="{20C4D7E5-F351-482A-9F71-54DB9B9F738C}" destId="{08F0CDC1-42B1-4E31-9D1B-B77549E9F585}" srcOrd="0" destOrd="0" presId="urn:microsoft.com/office/officeart/2005/8/layout/process4"/>
    <dgm:cxn modelId="{E41CD05C-4F08-4547-9F95-30D90E548100}" type="presParOf" srcId="{C631C133-D59D-494C-9968-11990EA29C7C}" destId="{165CEE70-A17D-49AE-945F-292F677E7CD8}" srcOrd="0" destOrd="0" presId="urn:microsoft.com/office/officeart/2005/8/layout/process4"/>
    <dgm:cxn modelId="{A0B1CB40-BC5A-46BF-9BC1-F8C93DD5E3CE}" type="presParOf" srcId="{165CEE70-A17D-49AE-945F-292F677E7CD8}" destId="{08F0CDC1-42B1-4E31-9D1B-B77549E9F585}" srcOrd="0" destOrd="0" presId="urn:microsoft.com/office/officeart/2005/8/layout/process4"/>
    <dgm:cxn modelId="{70F901B4-F8B3-49F0-A4AA-87DE7BBBBA85}" type="presParOf" srcId="{C631C133-D59D-494C-9968-11990EA29C7C}" destId="{6B2AF4DB-F4EC-4E6E-990F-ACD96B9A4EB3}" srcOrd="1" destOrd="0" presId="urn:microsoft.com/office/officeart/2005/8/layout/process4"/>
    <dgm:cxn modelId="{6C5D519A-AE7E-4844-B8DE-31FEFC115282}" type="presParOf" srcId="{C631C133-D59D-494C-9968-11990EA29C7C}" destId="{AA46F17A-4007-4EC5-A2BF-A033D17459A0}" srcOrd="2" destOrd="0" presId="urn:microsoft.com/office/officeart/2005/8/layout/process4"/>
    <dgm:cxn modelId="{2830E359-9CBA-4437-AE4B-4ACD77B8E452}" type="presParOf" srcId="{AA46F17A-4007-4EC5-A2BF-A033D17459A0}" destId="{1A162B4B-1029-45B6-B02C-E3EE24C52BF4}" srcOrd="0" destOrd="0" presId="urn:microsoft.com/office/officeart/2005/8/layout/process4"/>
    <dgm:cxn modelId="{41E9E74B-B767-4073-9E1D-E7F50F866947}" type="presParOf" srcId="{C631C133-D59D-494C-9968-11990EA29C7C}" destId="{24A6638B-9D4C-4966-AA0F-02AC731DF319}" srcOrd="3" destOrd="0" presId="urn:microsoft.com/office/officeart/2005/8/layout/process4"/>
    <dgm:cxn modelId="{09BFB3A8-9597-4D6C-86C3-F892B1F0E3E6}" type="presParOf" srcId="{C631C133-D59D-494C-9968-11990EA29C7C}" destId="{E2CB1173-EAED-457C-86AF-D105611CDCBF}" srcOrd="4" destOrd="0" presId="urn:microsoft.com/office/officeart/2005/8/layout/process4"/>
    <dgm:cxn modelId="{9FCB4121-642A-4523-ADCA-A46805F2C918}" type="presParOf" srcId="{E2CB1173-EAED-457C-86AF-D105611CDCBF}" destId="{03BC1061-8AA4-4674-9F79-7EAD8B2AE18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24ACB-264C-4FDB-9D34-8450DCAC4EAB}">
      <dsp:nvSpPr>
        <dsp:cNvPr id="0" name=""/>
        <dsp:cNvSpPr/>
      </dsp:nvSpPr>
      <dsp:spPr>
        <a:xfrm>
          <a:off x="0" y="4580054"/>
          <a:ext cx="8837612" cy="751395"/>
        </a:xfrm>
        <a:prstGeom prst="rect">
          <a:avLst/>
        </a:prstGeom>
        <a:gradFill rotWithShape="0">
          <a:gsLst>
            <a:gs pos="0">
              <a:schemeClr val="accent2">
                <a:alpha val="90000"/>
                <a:hueOff val="0"/>
                <a:satOff val="0"/>
                <a:lumOff val="0"/>
                <a:alphaOff val="0"/>
                <a:tint val="90000"/>
              </a:schemeClr>
            </a:gs>
            <a:gs pos="48000">
              <a:schemeClr val="accent2">
                <a:alpha val="90000"/>
                <a:hueOff val="0"/>
                <a:satOff val="0"/>
                <a:lumOff val="0"/>
                <a:alphaOff val="0"/>
                <a:tint val="54000"/>
                <a:satMod val="140000"/>
              </a:schemeClr>
            </a:gs>
            <a:gs pos="100000">
              <a:schemeClr val="accent2">
                <a:alpha val="90000"/>
                <a:hueOff val="0"/>
                <a:satOff val="0"/>
                <a:lumOff val="0"/>
                <a:alphaOff val="0"/>
                <a:tint val="24000"/>
                <a:satMod val="260000"/>
              </a:schemeClr>
            </a:gs>
          </a:gsLst>
          <a:lin ang="16200000" scaled="1"/>
        </a:gra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pitchFamily="34" charset="0"/>
            </a:rPr>
            <a:t>Of my original nearly 600,000 soldiers, only 20,000 survived the cold, hungry trek back across Eastern Europe (the rest died or deserted)</a:t>
          </a:r>
          <a:endParaRPr lang="en-US" sz="2000" b="1" kern="1200" dirty="0">
            <a:latin typeface="Arial Narrow" pitchFamily="34" charset="0"/>
          </a:endParaRPr>
        </a:p>
      </dsp:txBody>
      <dsp:txXfrm>
        <a:off x="0" y="4580054"/>
        <a:ext cx="8837612" cy="751395"/>
      </dsp:txXfrm>
    </dsp:sp>
    <dsp:sp modelId="{FEDE99DE-B555-44F2-A205-B61E78094114}">
      <dsp:nvSpPr>
        <dsp:cNvPr id="0" name=""/>
        <dsp:cNvSpPr/>
      </dsp:nvSpPr>
      <dsp:spPr>
        <a:xfrm rot="10800000">
          <a:off x="0" y="3428998"/>
          <a:ext cx="8837612" cy="1155647"/>
        </a:xfrm>
        <a:prstGeom prst="upArrowCallout">
          <a:avLst/>
        </a:prstGeom>
        <a:gradFill rotWithShape="0">
          <a:gsLst>
            <a:gs pos="0">
              <a:schemeClr val="accent2">
                <a:alpha val="90000"/>
                <a:hueOff val="0"/>
                <a:satOff val="0"/>
                <a:lumOff val="0"/>
                <a:alphaOff val="-10000"/>
                <a:tint val="90000"/>
              </a:schemeClr>
            </a:gs>
            <a:gs pos="48000">
              <a:schemeClr val="accent2">
                <a:alpha val="90000"/>
                <a:hueOff val="0"/>
                <a:satOff val="0"/>
                <a:lumOff val="0"/>
                <a:alphaOff val="-10000"/>
                <a:tint val="54000"/>
                <a:satMod val="140000"/>
              </a:schemeClr>
            </a:gs>
            <a:gs pos="100000">
              <a:schemeClr val="accent2">
                <a:alpha val="90000"/>
                <a:hueOff val="0"/>
                <a:satOff val="0"/>
                <a:lumOff val="0"/>
                <a:alphaOff val="-10000"/>
                <a:tint val="24000"/>
                <a:satMod val="260000"/>
              </a:schemeClr>
            </a:gs>
          </a:gsLst>
          <a:lin ang="16200000" scaled="1"/>
        </a:gra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pitchFamily="34" charset="0"/>
            </a:rPr>
            <a:t>It worked- So I pulled out in October, 1812</a:t>
          </a:r>
          <a:endParaRPr lang="en-US" sz="2000" b="1" kern="1200" dirty="0">
            <a:latin typeface="Arial Narrow" pitchFamily="34" charset="0"/>
          </a:endParaRPr>
        </a:p>
      </dsp:txBody>
      <dsp:txXfrm rot="10800000">
        <a:off x="0" y="3428998"/>
        <a:ext cx="8837612" cy="750905"/>
      </dsp:txXfrm>
    </dsp:sp>
    <dsp:sp modelId="{51B08CAE-307C-4415-A2AD-6B157687B4D7}">
      <dsp:nvSpPr>
        <dsp:cNvPr id="0" name=""/>
        <dsp:cNvSpPr/>
      </dsp:nvSpPr>
      <dsp:spPr>
        <a:xfrm rot="10800000">
          <a:off x="0" y="2291302"/>
          <a:ext cx="8837612" cy="1155647"/>
        </a:xfrm>
        <a:prstGeom prst="upArrowCallout">
          <a:avLst/>
        </a:prstGeom>
        <a:gradFill rotWithShape="0">
          <a:gsLst>
            <a:gs pos="0">
              <a:schemeClr val="accent2">
                <a:alpha val="90000"/>
                <a:hueOff val="0"/>
                <a:satOff val="0"/>
                <a:lumOff val="0"/>
                <a:alphaOff val="-20000"/>
                <a:tint val="90000"/>
              </a:schemeClr>
            </a:gs>
            <a:gs pos="48000">
              <a:schemeClr val="accent2">
                <a:alpha val="90000"/>
                <a:hueOff val="0"/>
                <a:satOff val="0"/>
                <a:lumOff val="0"/>
                <a:alphaOff val="-20000"/>
                <a:tint val="54000"/>
                <a:satMod val="140000"/>
              </a:schemeClr>
            </a:gs>
            <a:gs pos="100000">
              <a:schemeClr val="accent2">
                <a:alpha val="90000"/>
                <a:hueOff val="0"/>
                <a:satOff val="0"/>
                <a:lumOff val="0"/>
                <a:alphaOff val="-20000"/>
                <a:tint val="24000"/>
                <a:satMod val="260000"/>
              </a:schemeClr>
            </a:gs>
          </a:gsLst>
          <a:lin ang="16200000" scaled="1"/>
        </a:gra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pitchFamily="34" charset="0"/>
            </a:rPr>
            <a:t>Russians abandoned Moscow and used the </a:t>
          </a:r>
          <a:r>
            <a:rPr lang="en-US" sz="2000" b="1" i="1" kern="1200" dirty="0" smtClean="0">
              <a:latin typeface="Arial Narrow" pitchFamily="34" charset="0"/>
            </a:rPr>
            <a:t>scorched-earth</a:t>
          </a:r>
          <a:r>
            <a:rPr lang="en-US" sz="2000" b="1" kern="1200" dirty="0" smtClean="0">
              <a:latin typeface="Arial Narrow" pitchFamily="34" charset="0"/>
            </a:rPr>
            <a:t> policy when retreating to starve my </a:t>
          </a:r>
          <a:r>
            <a:rPr lang="en-US" sz="2000" b="1" i="1" kern="1200" dirty="0" smtClean="0">
              <a:latin typeface="Arial Narrow" pitchFamily="34" charset="0"/>
            </a:rPr>
            <a:t>Grande </a:t>
          </a:r>
          <a:r>
            <a:rPr lang="en-US" sz="2000" b="1" i="1" kern="1200" dirty="0" err="1" smtClean="0">
              <a:latin typeface="Arial Narrow" pitchFamily="34" charset="0"/>
            </a:rPr>
            <a:t>Armée</a:t>
          </a:r>
          <a:r>
            <a:rPr lang="en-US" sz="2000" b="1" i="0" kern="1200" dirty="0" smtClean="0">
              <a:latin typeface="Arial Narrow" pitchFamily="34" charset="0"/>
            </a:rPr>
            <a:t>.</a:t>
          </a:r>
          <a:endParaRPr lang="en-US" sz="2000" b="1" kern="1200" dirty="0">
            <a:latin typeface="Arial Narrow" pitchFamily="34" charset="0"/>
          </a:endParaRPr>
        </a:p>
      </dsp:txBody>
      <dsp:txXfrm rot="10800000">
        <a:off x="0" y="2291302"/>
        <a:ext cx="8837612" cy="750905"/>
      </dsp:txXfrm>
    </dsp:sp>
    <dsp:sp modelId="{1A162B4B-1029-45B6-B02C-E3EE24C52BF4}">
      <dsp:nvSpPr>
        <dsp:cNvPr id="0" name=""/>
        <dsp:cNvSpPr/>
      </dsp:nvSpPr>
      <dsp:spPr>
        <a:xfrm rot="10800000">
          <a:off x="0" y="1146925"/>
          <a:ext cx="8837612" cy="1155647"/>
        </a:xfrm>
        <a:prstGeom prst="upArrowCallout">
          <a:avLst/>
        </a:prstGeom>
        <a:gradFill rotWithShape="0">
          <a:gsLst>
            <a:gs pos="0">
              <a:schemeClr val="accent2">
                <a:alpha val="90000"/>
                <a:hueOff val="0"/>
                <a:satOff val="0"/>
                <a:lumOff val="0"/>
                <a:alphaOff val="-30000"/>
                <a:tint val="90000"/>
              </a:schemeClr>
            </a:gs>
            <a:gs pos="48000">
              <a:schemeClr val="accent2">
                <a:alpha val="90000"/>
                <a:hueOff val="0"/>
                <a:satOff val="0"/>
                <a:lumOff val="0"/>
                <a:alphaOff val="-30000"/>
                <a:tint val="54000"/>
                <a:satMod val="140000"/>
              </a:schemeClr>
            </a:gs>
            <a:gs pos="100000">
              <a:schemeClr val="accent2">
                <a:alpha val="90000"/>
                <a:hueOff val="0"/>
                <a:satOff val="0"/>
                <a:lumOff val="0"/>
                <a:alphaOff val="-30000"/>
                <a:tint val="24000"/>
                <a:satMod val="260000"/>
              </a:schemeClr>
            </a:gs>
          </a:gsLst>
          <a:lin ang="16200000" scaled="1"/>
        </a:gra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pitchFamily="34" charset="0"/>
            </a:rPr>
            <a:t>I once again assembled the </a:t>
          </a:r>
          <a:r>
            <a:rPr lang="en-US" sz="2000" b="1" i="1" kern="1200" dirty="0" smtClean="0">
              <a:latin typeface="Arial Narrow" pitchFamily="34" charset="0"/>
            </a:rPr>
            <a:t>Grande </a:t>
          </a:r>
          <a:r>
            <a:rPr lang="en-US" sz="2000" b="1" i="1" kern="1200" dirty="0" err="1" smtClean="0">
              <a:latin typeface="Arial Narrow" pitchFamily="34" charset="0"/>
            </a:rPr>
            <a:t>Armée</a:t>
          </a:r>
          <a:r>
            <a:rPr lang="en-US" sz="2000" b="1" i="0" kern="1200" dirty="0" smtClean="0">
              <a:latin typeface="Arial Narrow" pitchFamily="34" charset="0"/>
            </a:rPr>
            <a:t> from 20 nations (almost 600,000 soldiers) to invade Russia in 1812</a:t>
          </a:r>
          <a:endParaRPr lang="en-US" sz="2000" b="1" kern="1200" dirty="0">
            <a:latin typeface="Arial Narrow" pitchFamily="34" charset="0"/>
          </a:endParaRPr>
        </a:p>
      </dsp:txBody>
      <dsp:txXfrm rot="10800000">
        <a:off x="0" y="1146925"/>
        <a:ext cx="8837612" cy="750905"/>
      </dsp:txXfrm>
    </dsp:sp>
    <dsp:sp modelId="{03BC1061-8AA4-4674-9F79-7EAD8B2AE188}">
      <dsp:nvSpPr>
        <dsp:cNvPr id="0" name=""/>
        <dsp:cNvSpPr/>
      </dsp:nvSpPr>
      <dsp:spPr>
        <a:xfrm rot="10800000">
          <a:off x="0" y="2549"/>
          <a:ext cx="8837612" cy="1155647"/>
        </a:xfrm>
        <a:prstGeom prst="upArrowCallout">
          <a:avLst/>
        </a:prstGeom>
        <a:gradFill rotWithShape="0">
          <a:gsLst>
            <a:gs pos="0">
              <a:schemeClr val="accent2">
                <a:alpha val="90000"/>
                <a:hueOff val="0"/>
                <a:satOff val="0"/>
                <a:lumOff val="0"/>
                <a:alphaOff val="-40000"/>
                <a:tint val="90000"/>
              </a:schemeClr>
            </a:gs>
            <a:gs pos="48000">
              <a:schemeClr val="accent2">
                <a:alpha val="90000"/>
                <a:hueOff val="0"/>
                <a:satOff val="0"/>
                <a:lumOff val="0"/>
                <a:alphaOff val="-40000"/>
                <a:tint val="54000"/>
                <a:satMod val="140000"/>
              </a:schemeClr>
            </a:gs>
            <a:gs pos="100000">
              <a:schemeClr val="accent2">
                <a:alpha val="90000"/>
                <a:hueOff val="0"/>
                <a:satOff val="0"/>
                <a:lumOff val="0"/>
                <a:alphaOff val="-40000"/>
                <a:tint val="24000"/>
                <a:satMod val="260000"/>
              </a:schemeClr>
            </a:gs>
          </a:gsLst>
          <a:lin ang="16200000" scaled="1"/>
        </a:gra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pitchFamily="34" charset="0"/>
            </a:rPr>
            <a:t>Tsar Alexander I withdrew from the our French alliance because of the unpopularity of the Continental System and Grand Duchy of Warsaw</a:t>
          </a:r>
          <a:endParaRPr lang="en-US" sz="2000" b="1" kern="1200" dirty="0">
            <a:latin typeface="Arial Narrow" pitchFamily="34" charset="0"/>
          </a:endParaRPr>
        </a:p>
      </dsp:txBody>
      <dsp:txXfrm rot="10800000">
        <a:off x="0" y="2549"/>
        <a:ext cx="8837612" cy="750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0CDC1-42B1-4E31-9D1B-B77549E9F585}">
      <dsp:nvSpPr>
        <dsp:cNvPr id="0" name=""/>
        <dsp:cNvSpPr/>
      </dsp:nvSpPr>
      <dsp:spPr>
        <a:xfrm>
          <a:off x="0" y="2294390"/>
          <a:ext cx="8837612" cy="753070"/>
        </a:xfrm>
        <a:prstGeom prst="rect">
          <a:avLst/>
        </a:prstGeom>
        <a:gradFill rotWithShape="0">
          <a:gsLst>
            <a:gs pos="0">
              <a:schemeClr val="accent2">
                <a:alpha val="90000"/>
                <a:hueOff val="0"/>
                <a:satOff val="0"/>
                <a:lumOff val="0"/>
                <a:alphaOff val="0"/>
                <a:tint val="90000"/>
              </a:schemeClr>
            </a:gs>
            <a:gs pos="48000">
              <a:schemeClr val="accent2">
                <a:alpha val="90000"/>
                <a:hueOff val="0"/>
                <a:satOff val="0"/>
                <a:lumOff val="0"/>
                <a:alphaOff val="0"/>
                <a:tint val="54000"/>
                <a:satMod val="140000"/>
              </a:schemeClr>
            </a:gs>
            <a:gs pos="100000">
              <a:schemeClr val="accent2">
                <a:alpha val="90000"/>
                <a:hueOff val="0"/>
                <a:satOff val="0"/>
                <a:lumOff val="0"/>
                <a:alphaOff val="0"/>
                <a:tint val="24000"/>
                <a:satMod val="260000"/>
              </a:schemeClr>
            </a:gs>
          </a:gsLst>
          <a:lin ang="16200000" scaled="1"/>
        </a:gra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 am defeated: Exiled to St. Helena in the South Pacific</a:t>
          </a:r>
          <a:endParaRPr lang="en-US" sz="2000" b="0" kern="1200" dirty="0">
            <a:latin typeface="Arial Narrow" pitchFamily="34" charset="0"/>
          </a:endParaRPr>
        </a:p>
      </dsp:txBody>
      <dsp:txXfrm>
        <a:off x="0" y="2294390"/>
        <a:ext cx="8837612" cy="753070"/>
      </dsp:txXfrm>
    </dsp:sp>
    <dsp:sp modelId="{1A162B4B-1029-45B6-B02C-E3EE24C52BF4}">
      <dsp:nvSpPr>
        <dsp:cNvPr id="0" name=""/>
        <dsp:cNvSpPr/>
      </dsp:nvSpPr>
      <dsp:spPr>
        <a:xfrm rot="10800000">
          <a:off x="0" y="1147464"/>
          <a:ext cx="8837612" cy="1158222"/>
        </a:xfrm>
        <a:prstGeom prst="upArrowCallout">
          <a:avLst/>
        </a:prstGeom>
        <a:gradFill rotWithShape="0">
          <a:gsLst>
            <a:gs pos="0">
              <a:schemeClr val="accent2">
                <a:alpha val="90000"/>
                <a:hueOff val="0"/>
                <a:satOff val="0"/>
                <a:lumOff val="0"/>
                <a:alphaOff val="-20000"/>
                <a:tint val="90000"/>
              </a:schemeClr>
            </a:gs>
            <a:gs pos="48000">
              <a:schemeClr val="accent2">
                <a:alpha val="90000"/>
                <a:hueOff val="0"/>
                <a:satOff val="0"/>
                <a:lumOff val="0"/>
                <a:alphaOff val="-20000"/>
                <a:tint val="54000"/>
                <a:satMod val="140000"/>
              </a:schemeClr>
            </a:gs>
            <a:gs pos="100000">
              <a:schemeClr val="accent2">
                <a:alpha val="90000"/>
                <a:hueOff val="0"/>
                <a:satOff val="0"/>
                <a:lumOff val="0"/>
                <a:alphaOff val="-20000"/>
                <a:tint val="24000"/>
                <a:satMod val="260000"/>
              </a:schemeClr>
            </a:gs>
          </a:gsLst>
          <a:lin ang="16200000" scaled="1"/>
        </a:gra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June 18, 1815: Battle of Waterloo (in Belgium)</a:t>
          </a:r>
          <a:endParaRPr lang="en-US" sz="2000" b="1" kern="1200" dirty="0">
            <a:latin typeface="Arial Narrow" pitchFamily="34" charset="0"/>
          </a:endParaRPr>
        </a:p>
      </dsp:txBody>
      <dsp:txXfrm rot="10800000">
        <a:off x="0" y="1147464"/>
        <a:ext cx="8837612" cy="752578"/>
      </dsp:txXfrm>
    </dsp:sp>
    <dsp:sp modelId="{03BC1061-8AA4-4674-9F79-7EAD8B2AE188}">
      <dsp:nvSpPr>
        <dsp:cNvPr id="0" name=""/>
        <dsp:cNvSpPr/>
      </dsp:nvSpPr>
      <dsp:spPr>
        <a:xfrm rot="10800000">
          <a:off x="0" y="538"/>
          <a:ext cx="8837612" cy="1158222"/>
        </a:xfrm>
        <a:prstGeom prst="upArrowCallout">
          <a:avLst/>
        </a:prstGeom>
        <a:gradFill rotWithShape="0">
          <a:gsLst>
            <a:gs pos="0">
              <a:schemeClr val="accent2">
                <a:alpha val="90000"/>
                <a:hueOff val="0"/>
                <a:satOff val="0"/>
                <a:lumOff val="0"/>
                <a:alphaOff val="-40000"/>
                <a:tint val="90000"/>
              </a:schemeClr>
            </a:gs>
            <a:gs pos="48000">
              <a:schemeClr val="accent2">
                <a:alpha val="90000"/>
                <a:hueOff val="0"/>
                <a:satOff val="0"/>
                <a:lumOff val="0"/>
                <a:alphaOff val="-40000"/>
                <a:tint val="54000"/>
                <a:satMod val="140000"/>
              </a:schemeClr>
            </a:gs>
            <a:gs pos="100000">
              <a:schemeClr val="accent2">
                <a:alpha val="90000"/>
                <a:hueOff val="0"/>
                <a:satOff val="0"/>
                <a:lumOff val="0"/>
                <a:alphaOff val="-40000"/>
                <a:tint val="24000"/>
                <a:satMod val="260000"/>
              </a:schemeClr>
            </a:gs>
          </a:gsLst>
          <a:lin ang="16200000" scaled="1"/>
        </a:gra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March 20, 1815: I marched triumphantly into Paris</a:t>
          </a:r>
          <a:endParaRPr lang="en-US" sz="2000" b="1" kern="1200" dirty="0">
            <a:latin typeface="Arial Narrow" pitchFamily="34" charset="0"/>
          </a:endParaRPr>
        </a:p>
      </dsp:txBody>
      <dsp:txXfrm rot="10800000">
        <a:off x="0" y="538"/>
        <a:ext cx="8837612" cy="7525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pPr/>
              <a:t>12/19/2012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p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pPr/>
              <a:t>12/19/2012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p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pPr/>
              <a:t>12/19/2012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pPr/>
              <a:t>12/19/2012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pPr/>
              <a:t>12/19/2012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pPr/>
              <a:t>12/19/2012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DC1F7-A9E9-4D8B-8C97-C74523B2CF2A}" type="datetimeFigureOut">
              <a:rPr lang="en-US"/>
              <a:pPr/>
              <a:t>12/19/2012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81DC1F7-A9E9-4D8B-8C97-C74523B2CF2A}" type="datetimeFigureOut">
              <a:rPr lang="en-US"/>
              <a:pPr/>
              <a:t>12/19/2012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81DC1F7-A9E9-4D8B-8C97-C74523B2CF2A}" type="datetimeFigureOut">
              <a:rPr lang="en-US"/>
              <a:pPr/>
              <a:t>12/19/2012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81DC1F7-A9E9-4D8B-8C97-C74523B2CF2A}" type="datetimeFigureOut">
              <a:rPr lang="en-US"/>
              <a:pPr/>
              <a:t>12/19/2012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lang="en-US"/>
              <a:pPr/>
              <a:t>12/19/2012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pPr/>
              <a:t>12/19/2012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pPr/>
              <a:t>12/19/2012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pPr/>
              <a:t>‹#›</a:t>
            </a:fld>
            <a:endParaRPr/>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12/19/2012</a:t>
            </a:fld>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F:\National%20Anthem%20of%20France%20(La%20Marseillaise,%20The%20Song%20of%20Marseille)%20(Instrumental).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212" y="1066800"/>
            <a:ext cx="8839201" cy="1676400"/>
          </a:xfrm>
        </p:spPr>
        <p:txBody>
          <a:bodyPr/>
          <a:lstStyle/>
          <a:p>
            <a:r>
              <a:rPr lang="en-US" b="1" dirty="0" smtClean="0"/>
              <a:t>Napoleon Bonaparte</a:t>
            </a:r>
            <a:r>
              <a:rPr lang="en-US" dirty="0" smtClean="0"/>
              <a:t>:</a:t>
            </a:r>
            <a:br>
              <a:rPr lang="en-US" dirty="0" smtClean="0"/>
            </a:br>
            <a:r>
              <a:rPr lang="en-US" dirty="0" smtClean="0"/>
              <a:t>His Fall and the 100 Days</a:t>
            </a:r>
            <a:br>
              <a:rPr lang="en-US" dirty="0" smtClean="0"/>
            </a:br>
            <a:r>
              <a:rPr lang="en-US" sz="3200" i="1" dirty="0" smtClean="0"/>
              <a:t>Told in the perspective of Napoleon Himself</a:t>
            </a:r>
            <a:endParaRPr lang="en-US" sz="3200" dirty="0"/>
          </a:p>
        </p:txBody>
      </p:sp>
      <p:sp>
        <p:nvSpPr>
          <p:cNvPr id="3" name="Subtitle 2"/>
          <p:cNvSpPr>
            <a:spLocks noGrp="1"/>
          </p:cNvSpPr>
          <p:nvPr>
            <p:ph type="subTitle" idx="1"/>
          </p:nvPr>
        </p:nvSpPr>
        <p:spPr>
          <a:xfrm>
            <a:off x="912812" y="3810000"/>
            <a:ext cx="6324600" cy="2819400"/>
          </a:xfrm>
        </p:spPr>
        <p:txBody>
          <a:bodyPr>
            <a:normAutofit/>
          </a:bodyPr>
          <a:lstStyle/>
          <a:p>
            <a:r>
              <a:rPr lang="en-US" i="1" dirty="0" smtClean="0"/>
              <a:t>Through accounts of historians </a:t>
            </a:r>
          </a:p>
          <a:p>
            <a:r>
              <a:rPr lang="en-US" i="1" dirty="0" smtClean="0"/>
              <a:t>as well as the emperor himself  </a:t>
            </a:r>
          </a:p>
          <a:p>
            <a:r>
              <a:rPr lang="en-US" i="1" dirty="0" smtClean="0"/>
              <a:t>In his journal entries</a:t>
            </a:r>
          </a:p>
          <a:p>
            <a:endParaRPr lang="en-US" dirty="0" smtClean="0"/>
          </a:p>
          <a:p>
            <a:r>
              <a:rPr lang="en-US" dirty="0" smtClean="0"/>
              <a:t>By: </a:t>
            </a:r>
          </a:p>
          <a:p>
            <a:r>
              <a:rPr lang="en-US" dirty="0" err="1" smtClean="0"/>
              <a:t>PolinA</a:t>
            </a:r>
            <a:r>
              <a:rPr lang="en-US" dirty="0" smtClean="0"/>
              <a:t> </a:t>
            </a:r>
            <a:r>
              <a:rPr lang="en-US" dirty="0" err="1" smtClean="0"/>
              <a:t>davydov</a:t>
            </a:r>
            <a:endParaRPr lang="en-US" dirty="0" smtClean="0"/>
          </a:p>
          <a:p>
            <a:endParaRPr lang="en-US" dirty="0"/>
          </a:p>
        </p:txBody>
      </p:sp>
      <p:sp>
        <p:nvSpPr>
          <p:cNvPr id="4" name="TextBox 3"/>
          <p:cNvSpPr txBox="1"/>
          <p:nvPr/>
        </p:nvSpPr>
        <p:spPr>
          <a:xfrm>
            <a:off x="8075612" y="3657600"/>
            <a:ext cx="3276600" cy="369332"/>
          </a:xfrm>
          <a:prstGeom prst="rect">
            <a:avLst/>
          </a:prstGeom>
          <a:noFill/>
        </p:spPr>
        <p:txBody>
          <a:bodyPr wrap="square" rtlCol="0">
            <a:spAutoFit/>
          </a:bodyPr>
          <a:lstStyle/>
          <a:p>
            <a:endParaRPr lang="en-US" dirty="0"/>
          </a:p>
        </p:txBody>
      </p:sp>
      <p:pic>
        <p:nvPicPr>
          <p:cNvPr id="6" name="Picture 5" descr="43e4e__Napoleon-Bonaparte.jpg"/>
          <p:cNvPicPr>
            <a:picLocks noChangeAspect="1"/>
          </p:cNvPicPr>
          <p:nvPr/>
        </p:nvPicPr>
        <p:blipFill>
          <a:blip r:embed="rId3" cstate="print"/>
          <a:stretch>
            <a:fillRect/>
          </a:stretch>
        </p:blipFill>
        <p:spPr>
          <a:xfrm>
            <a:off x="7618412" y="2971800"/>
            <a:ext cx="3701658" cy="3124200"/>
          </a:xfrm>
          <a:prstGeom prst="rect">
            <a:avLst/>
          </a:prstGeom>
        </p:spPr>
      </p:pic>
      <p:sp>
        <p:nvSpPr>
          <p:cNvPr id="7" name="TextBox 6"/>
          <p:cNvSpPr txBox="1"/>
          <p:nvPr/>
        </p:nvSpPr>
        <p:spPr>
          <a:xfrm>
            <a:off x="7923212" y="6096000"/>
            <a:ext cx="3048000" cy="461665"/>
          </a:xfrm>
          <a:prstGeom prst="rect">
            <a:avLst/>
          </a:prstGeom>
          <a:noFill/>
        </p:spPr>
        <p:txBody>
          <a:bodyPr wrap="square" rtlCol="0">
            <a:spAutoFit/>
          </a:bodyPr>
          <a:lstStyle/>
          <a:p>
            <a:pPr algn="ctr"/>
            <a:r>
              <a:rPr lang="en-US" sz="1200" dirty="0" smtClean="0"/>
              <a:t>Napoleon Bonaparte</a:t>
            </a:r>
          </a:p>
          <a:p>
            <a:pPr algn="ctr"/>
            <a:r>
              <a:rPr lang="en-US" sz="1200" dirty="0" smtClean="0"/>
              <a:t>Courtesy of Google Images</a:t>
            </a:r>
            <a:endParaRPr lang="en-US" sz="1200" dirty="0"/>
          </a:p>
        </p:txBody>
      </p:sp>
      <p:pic>
        <p:nvPicPr>
          <p:cNvPr id="8" name="National Anthem of France (La Marseillaise, The Song of Marseille) (Instrumental).mp3">
            <a:hlinkClick r:id="" action="ppaction://media"/>
          </p:cNvPr>
          <p:cNvPicPr>
            <a:picLocks noRot="1" noChangeAspect="1"/>
          </p:cNvPicPr>
          <p:nvPr>
            <a:audioFile r:link="rId1"/>
          </p:nvPr>
        </p:nvPicPr>
        <p:blipFill>
          <a:blip r:embed="rId4" cstate="print"/>
          <a:stretch>
            <a:fillRect/>
          </a:stretch>
        </p:blipFill>
        <p:spPr>
          <a:xfrm>
            <a:off x="379412" y="6248400"/>
            <a:ext cx="304800" cy="304800"/>
          </a:xfrm>
          <a:prstGeom prst="rect">
            <a:avLst/>
          </a:prstGeom>
        </p:spPr>
      </p:pic>
    </p:spTree>
    <p:extLst>
      <p:ext uri="{BB962C8B-B14F-4D97-AF65-F5344CB8AC3E}">
        <p14:creationId xmlns:p14="http://schemas.microsoft.com/office/powerpoint/2010/main" val="360082013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4412" y="228600"/>
            <a:ext cx="6400800" cy="1692771"/>
          </a:xfrm>
          <a:prstGeom prst="rect">
            <a:avLst/>
          </a:prstGeom>
        </p:spPr>
        <p:txBody>
          <a:bodyPr wrap="square">
            <a:spAutoFit/>
          </a:bodyPr>
          <a:lstStyle/>
          <a:p>
            <a:pPr algn="ctr"/>
            <a:r>
              <a:rPr lang="en-US" sz="6000" dirty="0" smtClean="0">
                <a:latin typeface="Vivaldi" pitchFamily="66" charset="0"/>
              </a:rPr>
              <a:t>My Defeat at Leipzig</a:t>
            </a:r>
            <a:r>
              <a:rPr lang="en-US" sz="2800" dirty="0" smtClean="0">
                <a:latin typeface="BlackChancery" pitchFamily="2" charset="0"/>
              </a:rPr>
              <a:t/>
            </a:r>
            <a:br>
              <a:rPr lang="en-US" sz="2800" dirty="0" smtClean="0">
                <a:latin typeface="BlackChancery" pitchFamily="2" charset="0"/>
              </a:rPr>
            </a:br>
            <a:r>
              <a:rPr lang="en-US" sz="1600" b="1" dirty="0" smtClean="0">
                <a:latin typeface="BlackChancery" pitchFamily="2" charset="0"/>
              </a:rPr>
              <a:t>(</a:t>
            </a:r>
            <a:r>
              <a:rPr lang="en-US" sz="1600" b="1" dirty="0" smtClean="0">
                <a:latin typeface="+mj-lt"/>
              </a:rPr>
              <a:t>October 16-19, 1813)</a:t>
            </a:r>
          </a:p>
          <a:p>
            <a:pPr algn="ctr"/>
            <a:endParaRPr lang="en-US" sz="2800" b="1" dirty="0"/>
          </a:p>
        </p:txBody>
      </p:sp>
      <p:sp>
        <p:nvSpPr>
          <p:cNvPr id="3" name="TextBox 2"/>
          <p:cNvSpPr txBox="1"/>
          <p:nvPr/>
        </p:nvSpPr>
        <p:spPr>
          <a:xfrm>
            <a:off x="608012" y="1752600"/>
            <a:ext cx="5181600" cy="3970318"/>
          </a:xfrm>
          <a:prstGeom prst="rect">
            <a:avLst/>
          </a:prstGeom>
          <a:noFill/>
        </p:spPr>
        <p:txBody>
          <a:bodyPr wrap="square" rtlCol="0">
            <a:spAutoFit/>
          </a:bodyPr>
          <a:lstStyle/>
          <a:p>
            <a:pPr>
              <a:buFont typeface="Arial" pitchFamily="34" charset="0"/>
              <a:buChar char="•"/>
            </a:pPr>
            <a:r>
              <a:rPr lang="en-US" dirty="0" smtClean="0"/>
              <a:t>Also called </a:t>
            </a:r>
            <a:r>
              <a:rPr lang="en-US" b="1" dirty="0" smtClean="0"/>
              <a:t>Battle of the Nations</a:t>
            </a:r>
            <a:endParaRPr lang="en-US" dirty="0" smtClean="0"/>
          </a:p>
          <a:p>
            <a:pPr>
              <a:buFont typeface="Arial" pitchFamily="34" charset="0"/>
              <a:buChar char="•"/>
            </a:pPr>
            <a:endParaRPr lang="en-US" dirty="0" smtClean="0"/>
          </a:p>
          <a:p>
            <a:pPr>
              <a:buFont typeface="Arial" pitchFamily="34" charset="0"/>
              <a:buChar char="•"/>
            </a:pPr>
            <a:r>
              <a:rPr lang="en-US" dirty="0" smtClean="0"/>
              <a:t>Was a decisive defeat of mine, resulting in the destruction of what was left of French power in   Germany and Poland </a:t>
            </a:r>
          </a:p>
          <a:p>
            <a:pPr>
              <a:buFont typeface="Arial" pitchFamily="34" charset="0"/>
              <a:buChar char="•"/>
            </a:pPr>
            <a:endParaRPr lang="en-US" dirty="0" smtClean="0"/>
          </a:p>
          <a:p>
            <a:pPr>
              <a:buFont typeface="Arial" pitchFamily="34" charset="0"/>
              <a:buChar char="•"/>
            </a:pPr>
            <a:r>
              <a:rPr lang="en-US" dirty="0" smtClean="0"/>
              <a:t>Fought at Leipzig, in Saxony against coalition</a:t>
            </a:r>
          </a:p>
          <a:p>
            <a:pPr>
              <a:buFont typeface="Arial" pitchFamily="34" charset="0"/>
              <a:buChar char="•"/>
            </a:pPr>
            <a:endParaRPr lang="en-US" dirty="0" smtClean="0"/>
          </a:p>
          <a:p>
            <a:pPr>
              <a:buFont typeface="Arial" pitchFamily="34" charset="0"/>
              <a:buChar char="•"/>
            </a:pPr>
            <a:r>
              <a:rPr lang="en-US" dirty="0" smtClean="0"/>
              <a:t>French were defeated</a:t>
            </a:r>
          </a:p>
          <a:p>
            <a:pPr>
              <a:buFont typeface="Arial" pitchFamily="34" charset="0"/>
              <a:buChar char="•"/>
            </a:pPr>
            <a:endParaRPr lang="en-US" dirty="0" smtClean="0"/>
          </a:p>
          <a:p>
            <a:pPr>
              <a:buFont typeface="Arial" pitchFamily="34" charset="0"/>
              <a:buChar char="•"/>
            </a:pPr>
            <a:r>
              <a:rPr lang="en-US" dirty="0" smtClean="0"/>
              <a:t>This battle, one of the most severe of my Napoleonic Wars, marked the end of the French Empire east of the Rhine</a:t>
            </a:r>
          </a:p>
          <a:p>
            <a:endParaRPr lang="en-US" dirty="0"/>
          </a:p>
        </p:txBody>
      </p:sp>
      <p:pic>
        <p:nvPicPr>
          <p:cNvPr id="4" name="Picture 4" descr="Battle of Leipzig-1813"/>
          <p:cNvPicPr>
            <a:picLocks noChangeAspect="1" noChangeArrowheads="1"/>
          </p:cNvPicPr>
          <p:nvPr/>
        </p:nvPicPr>
        <p:blipFill>
          <a:blip r:embed="rId2" cstate="print">
            <a:lum contrast="6000"/>
          </a:blip>
          <a:srcRect/>
          <a:stretch>
            <a:fillRect/>
          </a:stretch>
        </p:blipFill>
        <p:spPr bwMode="auto">
          <a:xfrm>
            <a:off x="6919146" y="1295400"/>
            <a:ext cx="3752028" cy="4724400"/>
          </a:xfrm>
          <a:prstGeom prst="rect">
            <a:avLst/>
          </a:prstGeom>
          <a:noFill/>
          <a:ln w="9525">
            <a:solidFill>
              <a:schemeClr val="bg2"/>
            </a:solidFill>
            <a:miter lim="800000"/>
            <a:headEnd/>
            <a:tailEnd/>
          </a:ln>
        </p:spPr>
      </p:pic>
      <p:sp>
        <p:nvSpPr>
          <p:cNvPr id="5" name="TextBox 4"/>
          <p:cNvSpPr txBox="1"/>
          <p:nvPr/>
        </p:nvSpPr>
        <p:spPr>
          <a:xfrm>
            <a:off x="7161212" y="6096000"/>
            <a:ext cx="3276600" cy="523220"/>
          </a:xfrm>
          <a:prstGeom prst="rect">
            <a:avLst/>
          </a:prstGeom>
          <a:noFill/>
        </p:spPr>
        <p:txBody>
          <a:bodyPr wrap="square" rtlCol="0">
            <a:spAutoFit/>
          </a:bodyPr>
          <a:lstStyle/>
          <a:p>
            <a:pPr algn="ctr"/>
            <a:r>
              <a:rPr lang="en-US" sz="1400" dirty="0" smtClean="0"/>
              <a:t>Battle of the Nations Memorial</a:t>
            </a:r>
          </a:p>
          <a:p>
            <a:pPr algn="ctr"/>
            <a:r>
              <a:rPr lang="en-US" sz="1400" dirty="0" smtClean="0"/>
              <a:t>Courtesy of Google Images</a:t>
            </a:r>
            <a:endParaRPr lang="en-US" sz="1400" dirty="0"/>
          </a:p>
        </p:txBody>
      </p:sp>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bdication_napoleon"/>
          <p:cNvPicPr>
            <a:picLocks noChangeAspect="1" noChangeArrowheads="1"/>
          </p:cNvPicPr>
          <p:nvPr/>
        </p:nvPicPr>
        <p:blipFill>
          <a:blip r:embed="rId2" cstate="print">
            <a:lum bright="-6000" contrast="6000"/>
          </a:blip>
          <a:srcRect l="1665"/>
          <a:stretch>
            <a:fillRect/>
          </a:stretch>
        </p:blipFill>
        <p:spPr bwMode="auto">
          <a:xfrm>
            <a:off x="-1" y="0"/>
            <a:ext cx="12188825" cy="6705600"/>
          </a:xfrm>
          <a:prstGeom prst="rect">
            <a:avLst/>
          </a:prstGeom>
          <a:noFill/>
          <a:ln w="9525">
            <a:solidFill>
              <a:schemeClr val="bg2"/>
            </a:solidFill>
            <a:miter lim="800000"/>
            <a:headEnd/>
            <a:tailEnd/>
          </a:ln>
        </p:spPr>
      </p:pic>
      <p:sp>
        <p:nvSpPr>
          <p:cNvPr id="3" name="TextBox 2"/>
          <p:cNvSpPr txBox="1"/>
          <p:nvPr/>
        </p:nvSpPr>
        <p:spPr>
          <a:xfrm>
            <a:off x="2741612" y="304800"/>
            <a:ext cx="5791200" cy="1200329"/>
          </a:xfrm>
          <a:prstGeom prst="rect">
            <a:avLst/>
          </a:prstGeom>
          <a:noFill/>
        </p:spPr>
        <p:txBody>
          <a:bodyPr wrap="square" rtlCol="0">
            <a:spAutoFit/>
          </a:bodyPr>
          <a:lstStyle/>
          <a:p>
            <a:pPr algn="ctr"/>
            <a:r>
              <a:rPr lang="en-US" sz="7200" b="1" dirty="0" smtClean="0">
                <a:solidFill>
                  <a:srgbClr val="FF0000"/>
                </a:solidFill>
                <a:latin typeface="Vivaldi" pitchFamily="66" charset="0"/>
              </a:rPr>
              <a:t>My Abdication </a:t>
            </a:r>
            <a:endParaRPr lang="en-US" sz="7200" b="1" dirty="0">
              <a:solidFill>
                <a:srgbClr val="FF0000"/>
              </a:solidFill>
              <a:latin typeface="Vivaldi" pitchFamily="66" charset="0"/>
            </a:endParaRPr>
          </a:p>
        </p:txBody>
      </p:sp>
      <p:sp>
        <p:nvSpPr>
          <p:cNvPr id="4" name="TextBox 3"/>
          <p:cNvSpPr txBox="1"/>
          <p:nvPr/>
        </p:nvSpPr>
        <p:spPr>
          <a:xfrm>
            <a:off x="1217612" y="1447800"/>
            <a:ext cx="8686800" cy="4801314"/>
          </a:xfrm>
          <a:prstGeom prst="rect">
            <a:avLst/>
          </a:prstGeom>
          <a:noFill/>
        </p:spPr>
        <p:txBody>
          <a:bodyPr wrap="square" rtlCol="0">
            <a:spAutoFit/>
          </a:bodyPr>
          <a:lstStyle/>
          <a:p>
            <a:r>
              <a:rPr lang="en-US" sz="2400" b="1" dirty="0" smtClean="0">
                <a:solidFill>
                  <a:schemeClr val="accent4">
                    <a:lumMod val="50000"/>
                  </a:schemeClr>
                </a:solidFill>
              </a:rPr>
              <a:t>Allied forces occupied Paris on March 31, 1814</a:t>
            </a:r>
          </a:p>
          <a:p>
            <a:endParaRPr lang="en-US" sz="2400" b="1" dirty="0" smtClean="0">
              <a:solidFill>
                <a:schemeClr val="accent4">
                  <a:lumMod val="50000"/>
                </a:schemeClr>
              </a:solidFill>
            </a:endParaRPr>
          </a:p>
          <a:p>
            <a:r>
              <a:rPr lang="en-US" sz="2400" b="1" dirty="0" smtClean="0">
                <a:solidFill>
                  <a:schemeClr val="accent4">
                    <a:lumMod val="50000"/>
                  </a:schemeClr>
                </a:solidFill>
              </a:rPr>
              <a:t>I am abdicated on April 6 in favor of my son, but the Allies insisted on unconditional surrender</a:t>
            </a:r>
          </a:p>
          <a:p>
            <a:r>
              <a:rPr lang="en-US" sz="2400" b="1" dirty="0" smtClean="0">
                <a:solidFill>
                  <a:schemeClr val="accent4">
                    <a:lumMod val="50000"/>
                  </a:schemeClr>
                </a:solidFill>
              </a:rPr>
              <a:t>I am abdicated </a:t>
            </a:r>
            <a:r>
              <a:rPr lang="en-US" sz="2400" b="1" i="1" dirty="0" smtClean="0">
                <a:solidFill>
                  <a:schemeClr val="accent4">
                    <a:lumMod val="50000"/>
                  </a:schemeClr>
                </a:solidFill>
              </a:rPr>
              <a:t>again</a:t>
            </a:r>
            <a:r>
              <a:rPr lang="en-US" sz="2400" b="1" dirty="0" smtClean="0">
                <a:solidFill>
                  <a:schemeClr val="accent4">
                    <a:lumMod val="50000"/>
                  </a:schemeClr>
                </a:solidFill>
              </a:rPr>
              <a:t> on April 11!!!</a:t>
            </a:r>
          </a:p>
          <a:p>
            <a:endParaRPr lang="en-US" sz="2400" b="1" dirty="0" smtClean="0">
              <a:solidFill>
                <a:schemeClr val="accent4">
                  <a:lumMod val="50000"/>
                </a:schemeClr>
              </a:solidFill>
            </a:endParaRPr>
          </a:p>
          <a:p>
            <a:r>
              <a:rPr lang="en-US" sz="2400" b="1" dirty="0" smtClean="0">
                <a:solidFill>
                  <a:schemeClr val="accent4">
                    <a:lumMod val="50000"/>
                  </a:schemeClr>
                </a:solidFill>
              </a:rPr>
              <a:t>Treaty of </a:t>
            </a:r>
            <a:r>
              <a:rPr lang="en-US" sz="2400" b="1" dirty="0" smtClean="0">
                <a:solidFill>
                  <a:schemeClr val="accent4">
                    <a:lumMod val="50000"/>
                  </a:schemeClr>
                </a:solidFill>
              </a:rPr>
              <a:t>Fontainebleau </a:t>
            </a:r>
            <a:r>
              <a:rPr lang="en-US" sz="2400" b="1" dirty="0" smtClean="0">
                <a:solidFill>
                  <a:schemeClr val="accent4">
                    <a:lumMod val="50000"/>
                  </a:schemeClr>
                </a:solidFill>
              </a:rPr>
              <a:t>exiles me to the island of to Elba with an annual income of 2,000,000 francs</a:t>
            </a:r>
          </a:p>
          <a:p>
            <a:endParaRPr lang="en-US" sz="2400" b="1" dirty="0" smtClean="0">
              <a:solidFill>
                <a:schemeClr val="accent4">
                  <a:lumMod val="50000"/>
                </a:schemeClr>
              </a:solidFill>
            </a:endParaRPr>
          </a:p>
          <a:p>
            <a:r>
              <a:rPr lang="en-US" sz="2400" b="1" dirty="0" smtClean="0">
                <a:solidFill>
                  <a:schemeClr val="accent4">
                    <a:lumMod val="50000"/>
                  </a:schemeClr>
                </a:solidFill>
              </a:rPr>
              <a:t>The royalists took control and restored Louis XVIII to the throne, who, in my opinion, was completely unqualified for the job</a:t>
            </a:r>
          </a:p>
          <a:p>
            <a:endParaRPr lang="en-US" dirty="0"/>
          </a:p>
        </p:txBody>
      </p:sp>
      <p:sp>
        <p:nvSpPr>
          <p:cNvPr id="5" name="TextBox 4"/>
          <p:cNvSpPr txBox="1"/>
          <p:nvPr/>
        </p:nvSpPr>
        <p:spPr>
          <a:xfrm>
            <a:off x="3808412" y="5715000"/>
            <a:ext cx="3657600" cy="923330"/>
          </a:xfrm>
          <a:prstGeom prst="rect">
            <a:avLst/>
          </a:prstGeom>
          <a:noFill/>
        </p:spPr>
        <p:txBody>
          <a:bodyPr wrap="square" rtlCol="0">
            <a:spAutoFit/>
          </a:bodyPr>
          <a:lstStyle/>
          <a:p>
            <a:pPr algn="ctr"/>
            <a:r>
              <a:rPr lang="en-US" b="1" dirty="0" smtClean="0">
                <a:solidFill>
                  <a:srgbClr val="FFC000"/>
                </a:solidFill>
              </a:rPr>
              <a:t>Background Image</a:t>
            </a:r>
          </a:p>
          <a:p>
            <a:pPr algn="ctr"/>
            <a:r>
              <a:rPr lang="en-US" b="1" dirty="0" smtClean="0">
                <a:solidFill>
                  <a:srgbClr val="FFC000"/>
                </a:solidFill>
              </a:rPr>
              <a:t>“Napoleon’s Abdication”</a:t>
            </a:r>
          </a:p>
          <a:p>
            <a:pPr algn="ctr"/>
            <a:r>
              <a:rPr lang="en-US" b="1" dirty="0" smtClean="0">
                <a:solidFill>
                  <a:srgbClr val="FFC000"/>
                </a:solidFill>
              </a:rPr>
              <a:t>Courtesy of Google Images</a:t>
            </a:r>
            <a:endParaRPr lang="en-US" b="1" dirty="0">
              <a:solidFill>
                <a:srgbClr val="FFC000"/>
              </a:solidFill>
            </a:endParaRPr>
          </a:p>
        </p:txBody>
      </p:sp>
    </p:spTree>
  </p:cSld>
  <p:clrMapOvr>
    <a:masterClrMapping/>
  </p:clrMapOvr>
  <p:transition spd="med">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065212" y="304800"/>
            <a:ext cx="8839200" cy="1107996"/>
          </a:xfrm>
          <a:prstGeom prst="rect">
            <a:avLst/>
          </a:prstGeom>
          <a:noFill/>
          <a:ln w="9525">
            <a:noFill/>
            <a:miter lim="800000"/>
            <a:headEnd/>
            <a:tailEnd/>
          </a:ln>
          <a:effectLst>
            <a:outerShdw dist="35921" dir="2700000" algn="ctr" rotWithShape="0">
              <a:schemeClr val="tx2"/>
            </a:outerShdw>
          </a:effectLst>
        </p:spPr>
        <p:txBody>
          <a:bodyPr wrap="square">
            <a:spAutoFit/>
          </a:bodyPr>
          <a:lstStyle/>
          <a:p>
            <a:pPr algn="ctr">
              <a:spcBef>
                <a:spcPct val="50000"/>
              </a:spcBef>
            </a:pPr>
            <a:r>
              <a:rPr lang="en-US" sz="6600" dirty="0" smtClean="0">
                <a:solidFill>
                  <a:srgbClr val="CACAEE"/>
                </a:solidFill>
                <a:latin typeface="Vivaldi" pitchFamily="66" charset="0"/>
              </a:rPr>
              <a:t>Me </a:t>
            </a:r>
            <a:r>
              <a:rPr lang="en-US" sz="6600" dirty="0">
                <a:solidFill>
                  <a:srgbClr val="CACAEE"/>
                </a:solidFill>
                <a:latin typeface="Vivaldi" pitchFamily="66" charset="0"/>
              </a:rPr>
              <a:t>in Exile on Elba</a:t>
            </a:r>
          </a:p>
        </p:txBody>
      </p:sp>
      <p:pic>
        <p:nvPicPr>
          <p:cNvPr id="3" name="Picture 3" descr="Napoleon in Exile"/>
          <p:cNvPicPr>
            <a:picLocks noChangeAspect="1" noChangeArrowheads="1"/>
          </p:cNvPicPr>
          <p:nvPr/>
        </p:nvPicPr>
        <p:blipFill>
          <a:blip r:embed="rId2" cstate="print">
            <a:lum contrast="6000"/>
          </a:blip>
          <a:srcRect r="9558" b="1563"/>
          <a:stretch>
            <a:fillRect/>
          </a:stretch>
        </p:blipFill>
        <p:spPr bwMode="auto">
          <a:xfrm>
            <a:off x="227012" y="1371600"/>
            <a:ext cx="3421063" cy="5257800"/>
          </a:xfrm>
          <a:prstGeom prst="rect">
            <a:avLst/>
          </a:prstGeom>
          <a:noFill/>
          <a:ln w="9525">
            <a:solidFill>
              <a:schemeClr val="bg2"/>
            </a:solidFill>
            <a:miter lim="800000"/>
            <a:headEnd/>
            <a:tailEnd/>
          </a:ln>
        </p:spPr>
      </p:pic>
      <p:pic>
        <p:nvPicPr>
          <p:cNvPr id="4" name="Picture 4" descr="map-Elba"/>
          <p:cNvPicPr>
            <a:picLocks noChangeAspect="1" noChangeArrowheads="1"/>
          </p:cNvPicPr>
          <p:nvPr/>
        </p:nvPicPr>
        <p:blipFill>
          <a:blip r:embed="rId3" cstate="print">
            <a:lum bright="-6000" contrast="6000"/>
          </a:blip>
          <a:srcRect/>
          <a:stretch>
            <a:fillRect/>
          </a:stretch>
        </p:blipFill>
        <p:spPr bwMode="auto">
          <a:xfrm>
            <a:off x="6018212" y="1447800"/>
            <a:ext cx="5988463" cy="4114800"/>
          </a:xfrm>
          <a:prstGeom prst="rect">
            <a:avLst/>
          </a:prstGeom>
          <a:noFill/>
          <a:ln w="9525">
            <a:solidFill>
              <a:schemeClr val="bg2"/>
            </a:solidFill>
            <a:miter lim="800000"/>
            <a:headEnd/>
            <a:tailEnd/>
          </a:ln>
        </p:spPr>
      </p:pic>
      <p:sp>
        <p:nvSpPr>
          <p:cNvPr id="5" name="TextBox 4"/>
          <p:cNvSpPr txBox="1"/>
          <p:nvPr/>
        </p:nvSpPr>
        <p:spPr>
          <a:xfrm>
            <a:off x="7389812" y="5715000"/>
            <a:ext cx="3429000" cy="923330"/>
          </a:xfrm>
          <a:prstGeom prst="rect">
            <a:avLst/>
          </a:prstGeom>
          <a:noFill/>
        </p:spPr>
        <p:txBody>
          <a:bodyPr wrap="square" rtlCol="0">
            <a:spAutoFit/>
          </a:bodyPr>
          <a:lstStyle/>
          <a:p>
            <a:pPr algn="ctr"/>
            <a:r>
              <a:rPr lang="en-US" dirty="0" smtClean="0"/>
              <a:t>Napoleon on Elba and Map of NW Italy</a:t>
            </a:r>
          </a:p>
          <a:p>
            <a:pPr algn="ctr"/>
            <a:r>
              <a:rPr lang="en-US" dirty="0" smtClean="0"/>
              <a:t>Images Courtesy of Google</a:t>
            </a:r>
            <a:endParaRPr lang="en-US" dirty="0"/>
          </a:p>
        </p:txBody>
      </p:sp>
      <p:sp>
        <p:nvSpPr>
          <p:cNvPr id="6" name="TextBox 5"/>
          <p:cNvSpPr txBox="1"/>
          <p:nvPr/>
        </p:nvSpPr>
        <p:spPr>
          <a:xfrm>
            <a:off x="3732212" y="1905000"/>
            <a:ext cx="2133600" cy="3785652"/>
          </a:xfrm>
          <a:prstGeom prst="rect">
            <a:avLst/>
          </a:prstGeom>
          <a:noFill/>
        </p:spPr>
        <p:txBody>
          <a:bodyPr wrap="square" rtlCol="0">
            <a:spAutoFit/>
          </a:bodyPr>
          <a:lstStyle/>
          <a:p>
            <a:pPr algn="ctr"/>
            <a:r>
              <a:rPr lang="en-US" sz="2000" dirty="0" smtClean="0"/>
              <a:t>I ruled the little government that they had on the island, but I could not take much of it, France was in need of it’s ruler and he had to return and revive the country!</a:t>
            </a:r>
            <a:endParaRPr lang="en-US" sz="2000" dirty="0"/>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612" y="0"/>
            <a:ext cx="7848600" cy="2123658"/>
          </a:xfrm>
          <a:prstGeom prst="rect">
            <a:avLst/>
          </a:prstGeom>
        </p:spPr>
        <p:txBody>
          <a:bodyPr wrap="square">
            <a:spAutoFit/>
          </a:bodyPr>
          <a:lstStyle/>
          <a:p>
            <a:pPr algn="ctr"/>
            <a:r>
              <a:rPr lang="en-US" sz="4400" b="1" kern="10" dirty="0" smtClean="0">
                <a:ln w="19050">
                  <a:noFill/>
                  <a:round/>
                  <a:headEnd/>
                  <a:tailEnd/>
                </a:ln>
                <a:gradFill rotWithShape="1">
                  <a:gsLst>
                    <a:gs pos="0">
                      <a:srgbClr val="FF8181"/>
                    </a:gs>
                    <a:gs pos="50000">
                      <a:srgbClr val="ABABE3"/>
                    </a:gs>
                    <a:gs pos="100000">
                      <a:srgbClr val="FF8181"/>
                    </a:gs>
                  </a:gsLst>
                  <a:lin ang="18900000" scaled="1"/>
                </a:gradFill>
                <a:effectLst>
                  <a:prstShdw prst="shdw17" dist="17961" dir="2700000">
                    <a:srgbClr val="ABABE3">
                      <a:gamma/>
                      <a:shade val="60000"/>
                      <a:invGamma/>
                    </a:srgbClr>
                  </a:prstShdw>
                </a:effectLst>
                <a:latin typeface="Vivaldi" pitchFamily="66" charset="0"/>
              </a:rPr>
              <a:t>The</a:t>
            </a:r>
          </a:p>
          <a:p>
            <a:pPr algn="ctr"/>
            <a:r>
              <a:rPr lang="en-US" sz="4400" b="1" kern="10" dirty="0" smtClean="0">
                <a:ln w="19050">
                  <a:noFill/>
                  <a:round/>
                  <a:headEnd/>
                  <a:tailEnd/>
                </a:ln>
                <a:gradFill rotWithShape="1">
                  <a:gsLst>
                    <a:gs pos="0">
                      <a:srgbClr val="FF8181"/>
                    </a:gs>
                    <a:gs pos="50000">
                      <a:srgbClr val="ABABE3"/>
                    </a:gs>
                    <a:gs pos="100000">
                      <a:srgbClr val="FF8181"/>
                    </a:gs>
                  </a:gsLst>
                  <a:lin ang="18900000" scaled="1"/>
                </a:gradFill>
                <a:effectLst>
                  <a:prstShdw prst="shdw17" dist="17961" dir="2700000">
                    <a:srgbClr val="ABABE3">
                      <a:gamma/>
                      <a:shade val="60000"/>
                      <a:invGamma/>
                    </a:srgbClr>
                  </a:prstShdw>
                </a:effectLst>
                <a:latin typeface="Vivaldi" pitchFamily="66" charset="0"/>
              </a:rPr>
              <a:t>"Hundred Days"</a:t>
            </a:r>
          </a:p>
          <a:p>
            <a:pPr algn="ctr"/>
            <a:r>
              <a:rPr lang="en-US" sz="4400" b="1" kern="10" dirty="0" smtClean="0">
                <a:ln w="19050">
                  <a:noFill/>
                  <a:round/>
                  <a:headEnd/>
                  <a:tailEnd/>
                </a:ln>
                <a:gradFill rotWithShape="1">
                  <a:gsLst>
                    <a:gs pos="0">
                      <a:srgbClr val="FF8181"/>
                    </a:gs>
                    <a:gs pos="50000">
                      <a:srgbClr val="ABABE3"/>
                    </a:gs>
                    <a:gs pos="100000">
                      <a:srgbClr val="FF8181"/>
                    </a:gs>
                  </a:gsLst>
                  <a:lin ang="18900000" scaled="1"/>
                </a:gradFill>
                <a:effectLst>
                  <a:prstShdw prst="shdw17" dist="17961" dir="2700000">
                    <a:srgbClr val="ABABE3">
                      <a:gamma/>
                      <a:shade val="60000"/>
                      <a:invGamma/>
                    </a:srgbClr>
                  </a:prstShdw>
                </a:effectLst>
                <a:latin typeface="BlackChancery"/>
              </a:rPr>
              <a:t>(March 20 - June 22, 1815)</a:t>
            </a:r>
            <a:endParaRPr lang="en-US" sz="4400" dirty="0"/>
          </a:p>
        </p:txBody>
      </p:sp>
      <p:sp>
        <p:nvSpPr>
          <p:cNvPr id="3" name="Rectangle 2"/>
          <p:cNvSpPr/>
          <p:nvPr/>
        </p:nvSpPr>
        <p:spPr>
          <a:xfrm>
            <a:off x="1979612" y="2057400"/>
            <a:ext cx="8151813" cy="1477328"/>
          </a:xfrm>
          <a:prstGeom prst="rect">
            <a:avLst/>
          </a:prstGeom>
        </p:spPr>
        <p:txBody>
          <a:bodyPr wrap="square">
            <a:spAutoFit/>
          </a:bodyPr>
          <a:lstStyle/>
          <a:p>
            <a:pPr>
              <a:buFont typeface="Arial" pitchFamily="34" charset="0"/>
              <a:buChar char="•"/>
            </a:pPr>
            <a:r>
              <a:rPr lang="en-US" b="1" dirty="0" smtClean="0"/>
              <a:t>I escaped Elba and landed in France on </a:t>
            </a:r>
          </a:p>
          <a:p>
            <a:r>
              <a:rPr lang="en-US" b="1" dirty="0" smtClean="0"/>
              <a:t>March 1, 1815 </a:t>
            </a:r>
          </a:p>
          <a:p>
            <a:pPr>
              <a:buFont typeface="Arial" pitchFamily="34" charset="0"/>
              <a:buChar char="•"/>
            </a:pPr>
            <a:r>
              <a:rPr lang="en-US" b="1" dirty="0" smtClean="0"/>
              <a:t>This marked the beginning of my 100 Days.</a:t>
            </a:r>
          </a:p>
          <a:p>
            <a:pPr>
              <a:buFont typeface="Arial" pitchFamily="34" charset="0"/>
              <a:buChar char="•"/>
            </a:pPr>
            <a:r>
              <a:rPr lang="en-US" b="1" dirty="0" smtClean="0"/>
              <a:t>My wife, Marie Louise, &amp; son were in the hands of the wretched Austrians</a:t>
            </a:r>
          </a:p>
          <a:p>
            <a:pPr algn="ctr"/>
            <a:r>
              <a:rPr lang="en-US" b="1" dirty="0" smtClean="0"/>
              <a:t>OVERVIEW</a:t>
            </a:r>
          </a:p>
        </p:txBody>
      </p:sp>
      <p:graphicFrame>
        <p:nvGraphicFramePr>
          <p:cNvPr id="4" name="Content Placeholder 3"/>
          <p:cNvGraphicFramePr>
            <a:graphicFrameLocks/>
          </p:cNvGraphicFramePr>
          <p:nvPr/>
        </p:nvGraphicFramePr>
        <p:xfrm>
          <a:off x="1522412" y="3581400"/>
          <a:ext cx="8837612"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4412" y="3657600"/>
            <a:ext cx="7350474" cy="707886"/>
          </a:xfrm>
          <a:prstGeom prst="rect">
            <a:avLst/>
          </a:prstGeom>
        </p:spPr>
        <p:txBody>
          <a:bodyPr wrap="none">
            <a:spAutoFit/>
          </a:bodyPr>
          <a:lstStyle/>
          <a:p>
            <a:pPr algn="ctr"/>
            <a:r>
              <a:rPr lang="en-US" sz="4000" b="1" dirty="0" smtClean="0"/>
              <a:t>“The War of the 7th Coalition”</a:t>
            </a:r>
            <a:endParaRPr lang="en-US" sz="4000" b="1" dirty="0"/>
          </a:p>
        </p:txBody>
      </p:sp>
      <p:sp>
        <p:nvSpPr>
          <p:cNvPr id="4" name="Rectangle 8"/>
          <p:cNvSpPr>
            <a:spLocks noChangeArrowheads="1"/>
          </p:cNvSpPr>
          <p:nvPr/>
        </p:nvSpPr>
        <p:spPr bwMode="auto">
          <a:xfrm>
            <a:off x="836612" y="4838700"/>
            <a:ext cx="1981200" cy="533400"/>
          </a:xfrm>
          <a:prstGeom prst="rect">
            <a:avLst/>
          </a:prstGeom>
          <a:noFill/>
          <a:ln w="9525">
            <a:noFill/>
            <a:miter lim="800000"/>
            <a:headEnd/>
            <a:tailEnd/>
          </a:ln>
          <a:effectLst/>
        </p:spPr>
        <p:txBody>
          <a:bodyPr/>
          <a:lstStyle/>
          <a:p>
            <a:pPr algn="r">
              <a:spcBef>
                <a:spcPct val="20000"/>
              </a:spcBef>
            </a:pPr>
            <a:r>
              <a:rPr lang="en-US" sz="4000" b="1" dirty="0">
                <a:solidFill>
                  <a:srgbClr val="FF8181"/>
                </a:solidFill>
                <a:latin typeface="Comic Sans MS" pitchFamily="66" charset="0"/>
              </a:rPr>
              <a:t>1815:</a:t>
            </a:r>
          </a:p>
        </p:txBody>
      </p:sp>
      <p:sp>
        <p:nvSpPr>
          <p:cNvPr id="5" name="Rectangle 7"/>
          <p:cNvSpPr>
            <a:spLocks noChangeArrowheads="1"/>
          </p:cNvSpPr>
          <p:nvPr/>
        </p:nvSpPr>
        <p:spPr bwMode="auto">
          <a:xfrm>
            <a:off x="2850860" y="4838700"/>
            <a:ext cx="2514600" cy="533400"/>
          </a:xfrm>
          <a:prstGeom prst="rect">
            <a:avLst/>
          </a:prstGeom>
          <a:noFill/>
          <a:ln w="9525">
            <a:noFill/>
            <a:miter lim="800000"/>
            <a:headEnd/>
            <a:tailEnd/>
          </a:ln>
          <a:effectLst/>
        </p:spPr>
        <p:txBody>
          <a:bodyPr/>
          <a:lstStyle/>
          <a:p>
            <a:pPr algn="ctr">
              <a:spcBef>
                <a:spcPct val="20000"/>
              </a:spcBef>
            </a:pPr>
            <a:r>
              <a:rPr lang="en-US" sz="3600" dirty="0">
                <a:solidFill>
                  <a:srgbClr val="FF0000"/>
                </a:solidFill>
                <a:latin typeface="Comic Sans MS" pitchFamily="66" charset="0"/>
              </a:rPr>
              <a:t>France </a:t>
            </a:r>
            <a:r>
              <a:rPr lang="en-US" sz="3600" dirty="0">
                <a:solidFill>
                  <a:srgbClr val="FF0000"/>
                </a:solidFill>
                <a:latin typeface="Comic Sans MS" pitchFamily="66" charset="0"/>
                <a:sym typeface="Wingdings" pitchFamily="2" charset="2"/>
              </a:rPr>
              <a:t></a:t>
            </a:r>
            <a:endParaRPr lang="en-US" sz="3600" dirty="0">
              <a:solidFill>
                <a:srgbClr val="FF0000"/>
              </a:solidFill>
              <a:latin typeface="Comic Sans MS" pitchFamily="66" charset="0"/>
            </a:endParaRPr>
          </a:p>
        </p:txBody>
      </p:sp>
      <p:sp>
        <p:nvSpPr>
          <p:cNvPr id="6" name="AutoShape 10"/>
          <p:cNvSpPr>
            <a:spLocks noChangeArrowheads="1"/>
          </p:cNvSpPr>
          <p:nvPr/>
        </p:nvSpPr>
        <p:spPr bwMode="auto">
          <a:xfrm>
            <a:off x="5538642" y="4457700"/>
            <a:ext cx="2438400" cy="1828800"/>
          </a:xfrm>
          <a:prstGeom prst="irregularSeal2">
            <a:avLst/>
          </a:prstGeom>
          <a:solidFill>
            <a:srgbClr val="FF8181"/>
          </a:solidFill>
          <a:ln w="9525">
            <a:noFill/>
            <a:miter lim="800000"/>
            <a:headEnd/>
            <a:tailEnd/>
          </a:ln>
          <a:effectLst>
            <a:prstShdw prst="shdw17" dist="17961" dir="2700000">
              <a:srgbClr val="FF8181">
                <a:gamma/>
                <a:shade val="60000"/>
                <a:invGamma/>
              </a:srgbClr>
            </a:prstShdw>
          </a:effectLst>
        </p:spPr>
        <p:txBody>
          <a:bodyPr wrap="none" anchor="ctr"/>
          <a:lstStyle/>
          <a:p>
            <a:pPr algn="ctr"/>
            <a:r>
              <a:rPr lang="en-US" sz="1400" b="1" dirty="0" smtClean="0">
                <a:solidFill>
                  <a:srgbClr val="000046"/>
                </a:solidFill>
                <a:latin typeface="Comic Sans MS" pitchFamily="66" charset="0"/>
              </a:rPr>
              <a:t>My</a:t>
            </a:r>
          </a:p>
          <a:p>
            <a:pPr algn="ctr"/>
            <a:r>
              <a:rPr lang="en-US" sz="1400" b="1" dirty="0" smtClean="0">
                <a:solidFill>
                  <a:srgbClr val="000046"/>
                </a:solidFill>
                <a:latin typeface="Comic Sans MS" pitchFamily="66" charset="0"/>
              </a:rPr>
              <a:t>(Napoleon’s)</a:t>
            </a:r>
            <a:r>
              <a:rPr lang="en-US" sz="1400" b="1" dirty="0">
                <a:solidFill>
                  <a:srgbClr val="000046"/>
                </a:solidFill>
                <a:latin typeface="Comic Sans MS" pitchFamily="66" charset="0"/>
              </a:rPr>
              <a:t/>
            </a:r>
            <a:br>
              <a:rPr lang="en-US" sz="1400" b="1" dirty="0">
                <a:solidFill>
                  <a:srgbClr val="000046"/>
                </a:solidFill>
                <a:latin typeface="Comic Sans MS" pitchFamily="66" charset="0"/>
              </a:rPr>
            </a:br>
            <a:r>
              <a:rPr lang="en-US" sz="1400" b="1" dirty="0">
                <a:solidFill>
                  <a:srgbClr val="000046"/>
                </a:solidFill>
                <a:latin typeface="Comic Sans MS" pitchFamily="66" charset="0"/>
              </a:rPr>
              <a:t>“100 Days”</a:t>
            </a:r>
          </a:p>
        </p:txBody>
      </p:sp>
      <p:sp>
        <p:nvSpPr>
          <p:cNvPr id="7" name="Rectangle 5"/>
          <p:cNvSpPr>
            <a:spLocks noChangeArrowheads="1"/>
          </p:cNvSpPr>
          <p:nvPr/>
        </p:nvSpPr>
        <p:spPr bwMode="auto">
          <a:xfrm>
            <a:off x="7982381" y="4655344"/>
            <a:ext cx="3962400" cy="1814512"/>
          </a:xfrm>
          <a:prstGeom prst="rect">
            <a:avLst/>
          </a:prstGeom>
          <a:noFill/>
          <a:ln w="9525">
            <a:noFill/>
            <a:miter lim="800000"/>
            <a:headEnd/>
            <a:tailEnd/>
          </a:ln>
          <a:effectLst/>
        </p:spPr>
        <p:txBody>
          <a:bodyPr/>
          <a:lstStyle/>
          <a:p>
            <a:pPr algn="ctr">
              <a:spcBef>
                <a:spcPct val="20000"/>
              </a:spcBef>
            </a:pPr>
            <a:r>
              <a:rPr lang="en-US" sz="3600" dirty="0">
                <a:solidFill>
                  <a:srgbClr val="FF0000"/>
                </a:solidFill>
                <a:latin typeface="Comic Sans MS" pitchFamily="66" charset="0"/>
                <a:sym typeface="Wingdings" pitchFamily="2" charset="2"/>
              </a:rPr>
              <a:t> </a:t>
            </a:r>
            <a:r>
              <a:rPr lang="en-US" sz="2400" dirty="0" smtClean="0">
                <a:solidFill>
                  <a:srgbClr val="FF0000"/>
                </a:solidFill>
                <a:latin typeface="Comic Sans MS" pitchFamily="66" charset="0"/>
                <a:sym typeface="Wingdings" pitchFamily="2" charset="2"/>
              </a:rPr>
              <a:t> 7</a:t>
            </a:r>
            <a:r>
              <a:rPr lang="en-US" sz="2400" baseline="30000" dirty="0" smtClean="0">
                <a:solidFill>
                  <a:srgbClr val="FF0000"/>
                </a:solidFill>
                <a:latin typeface="Comic Sans MS" pitchFamily="66" charset="0"/>
                <a:sym typeface="Wingdings" pitchFamily="2" charset="2"/>
              </a:rPr>
              <a:t>th</a:t>
            </a:r>
            <a:r>
              <a:rPr lang="en-US" sz="2400" dirty="0" smtClean="0">
                <a:solidFill>
                  <a:srgbClr val="FF0000"/>
                </a:solidFill>
                <a:latin typeface="Comic Sans MS" pitchFamily="66" charset="0"/>
                <a:sym typeface="Wingdings" pitchFamily="2" charset="2"/>
              </a:rPr>
              <a:t> coalition Britain</a:t>
            </a:r>
            <a:r>
              <a:rPr lang="en-US" sz="2400" dirty="0">
                <a:solidFill>
                  <a:srgbClr val="FF0000"/>
                </a:solidFill>
                <a:latin typeface="Comic Sans MS" pitchFamily="66" charset="0"/>
                <a:sym typeface="Wingdings" pitchFamily="2" charset="2"/>
              </a:rPr>
              <a:t>, Russia.</a:t>
            </a:r>
            <a:br>
              <a:rPr lang="en-US" sz="2400" dirty="0">
                <a:solidFill>
                  <a:srgbClr val="FF0000"/>
                </a:solidFill>
                <a:latin typeface="Comic Sans MS" pitchFamily="66" charset="0"/>
                <a:sym typeface="Wingdings" pitchFamily="2" charset="2"/>
              </a:rPr>
            </a:br>
            <a:r>
              <a:rPr lang="en-US" sz="2400" dirty="0">
                <a:solidFill>
                  <a:srgbClr val="FF0000"/>
                </a:solidFill>
                <a:latin typeface="Comic Sans MS" pitchFamily="66" charset="0"/>
                <a:sym typeface="Wingdings" pitchFamily="2" charset="2"/>
              </a:rPr>
              <a:t>       P</a:t>
            </a:r>
            <a:r>
              <a:rPr lang="en-US" sz="2400" dirty="0">
                <a:solidFill>
                  <a:srgbClr val="FF0000"/>
                </a:solidFill>
                <a:latin typeface="Comic Sans MS" pitchFamily="66" charset="0"/>
              </a:rPr>
              <a:t>russia, Austria,</a:t>
            </a:r>
            <a:br>
              <a:rPr lang="en-US" sz="2400" dirty="0">
                <a:solidFill>
                  <a:srgbClr val="FF0000"/>
                </a:solidFill>
                <a:latin typeface="Comic Sans MS" pitchFamily="66" charset="0"/>
              </a:rPr>
            </a:br>
            <a:r>
              <a:rPr lang="en-US" sz="2400" dirty="0">
                <a:solidFill>
                  <a:srgbClr val="FF0000"/>
                </a:solidFill>
                <a:latin typeface="Comic Sans MS" pitchFamily="66" charset="0"/>
              </a:rPr>
              <a:t>      Sweden, smaller</a:t>
            </a:r>
            <a:br>
              <a:rPr lang="en-US" sz="2400" dirty="0">
                <a:solidFill>
                  <a:srgbClr val="FF0000"/>
                </a:solidFill>
                <a:latin typeface="Comic Sans MS" pitchFamily="66" charset="0"/>
              </a:rPr>
            </a:br>
            <a:r>
              <a:rPr lang="en-US" sz="2400" dirty="0">
                <a:solidFill>
                  <a:srgbClr val="FF0000"/>
                </a:solidFill>
                <a:latin typeface="Comic Sans MS" pitchFamily="66" charset="0"/>
              </a:rPr>
              <a:t>    German states</a:t>
            </a:r>
          </a:p>
        </p:txBody>
      </p:sp>
      <p:pic>
        <p:nvPicPr>
          <p:cNvPr id="27650" name="Picture 2" descr="http://pollenhaus.com/UMB/HIS112/images/Hundred3.jpg"/>
          <p:cNvPicPr>
            <a:picLocks noChangeAspect="1" noChangeArrowheads="1"/>
          </p:cNvPicPr>
          <p:nvPr/>
        </p:nvPicPr>
        <p:blipFill>
          <a:blip r:embed="rId2" cstate="print"/>
          <a:srcRect/>
          <a:stretch>
            <a:fillRect/>
          </a:stretch>
        </p:blipFill>
        <p:spPr bwMode="auto">
          <a:xfrm>
            <a:off x="3579812" y="457200"/>
            <a:ext cx="4724400" cy="2363080"/>
          </a:xfrm>
          <a:prstGeom prst="rect">
            <a:avLst/>
          </a:prstGeom>
          <a:noFill/>
        </p:spPr>
      </p:pic>
      <p:sp>
        <p:nvSpPr>
          <p:cNvPr id="10" name="TextBox 9"/>
          <p:cNvSpPr txBox="1"/>
          <p:nvPr/>
        </p:nvSpPr>
        <p:spPr>
          <a:xfrm>
            <a:off x="4265612" y="2971800"/>
            <a:ext cx="3429000" cy="646331"/>
          </a:xfrm>
          <a:prstGeom prst="rect">
            <a:avLst/>
          </a:prstGeom>
          <a:noFill/>
        </p:spPr>
        <p:txBody>
          <a:bodyPr wrap="square" rtlCol="0">
            <a:spAutoFit/>
          </a:bodyPr>
          <a:lstStyle/>
          <a:p>
            <a:pPr algn="ctr"/>
            <a:r>
              <a:rPr lang="en-US" sz="1200" b="1" dirty="0" smtClean="0"/>
              <a:t>Napoleon’s Small Troops during the 100 Day Campaign</a:t>
            </a:r>
          </a:p>
          <a:p>
            <a:pPr algn="ctr"/>
            <a:r>
              <a:rPr lang="en-US" sz="1200" b="1" dirty="0" smtClean="0"/>
              <a:t>Courtesy of Google Images</a:t>
            </a:r>
            <a:endParaRPr lang="en-US" sz="1200" b="1" dirty="0"/>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412" y="0"/>
            <a:ext cx="10515600" cy="1846659"/>
          </a:xfrm>
          <a:prstGeom prst="rect">
            <a:avLst/>
          </a:prstGeom>
          <a:noFill/>
        </p:spPr>
        <p:txBody>
          <a:bodyPr wrap="square" rtlCol="0">
            <a:spAutoFit/>
          </a:bodyPr>
          <a:lstStyle/>
          <a:p>
            <a:pPr algn="ctr"/>
            <a:r>
              <a:rPr lang="en-US" sz="6000" dirty="0" smtClean="0">
                <a:latin typeface="Vivaldi" pitchFamily="66" charset="0"/>
              </a:rPr>
              <a:t>My Defeat at Battle of Waterloo</a:t>
            </a:r>
            <a:br>
              <a:rPr lang="en-US" sz="6000" dirty="0" smtClean="0">
                <a:latin typeface="Vivaldi" pitchFamily="66" charset="0"/>
              </a:rPr>
            </a:br>
            <a:r>
              <a:rPr lang="en-US" sz="3600" dirty="0" smtClean="0">
                <a:latin typeface="+mj-lt"/>
              </a:rPr>
              <a:t>(June 18, 1815)</a:t>
            </a:r>
          </a:p>
          <a:p>
            <a:endParaRPr lang="en-US" dirty="0"/>
          </a:p>
        </p:txBody>
      </p:sp>
      <p:pic>
        <p:nvPicPr>
          <p:cNvPr id="3" name="Picture 7" descr="Duke of Wellington"/>
          <p:cNvPicPr>
            <a:picLocks noChangeAspect="1" noChangeArrowheads="1"/>
          </p:cNvPicPr>
          <p:nvPr/>
        </p:nvPicPr>
        <p:blipFill>
          <a:blip r:embed="rId2" cstate="print"/>
          <a:srcRect/>
          <a:stretch>
            <a:fillRect/>
          </a:stretch>
        </p:blipFill>
        <p:spPr bwMode="auto">
          <a:xfrm>
            <a:off x="303212" y="1371601"/>
            <a:ext cx="2088224" cy="2667000"/>
          </a:xfrm>
          <a:prstGeom prst="rect">
            <a:avLst/>
          </a:prstGeom>
          <a:noFill/>
          <a:ln w="9525">
            <a:solidFill>
              <a:schemeClr val="bg2"/>
            </a:solidFill>
            <a:miter lim="800000"/>
            <a:headEnd/>
            <a:tailEnd/>
          </a:ln>
        </p:spPr>
      </p:pic>
      <p:pic>
        <p:nvPicPr>
          <p:cNvPr id="4" name="Picture 5" descr="General Blucher"/>
          <p:cNvPicPr>
            <a:picLocks noChangeAspect="1" noChangeArrowheads="1"/>
          </p:cNvPicPr>
          <p:nvPr/>
        </p:nvPicPr>
        <p:blipFill>
          <a:blip r:embed="rId3" cstate="print"/>
          <a:srcRect/>
          <a:stretch>
            <a:fillRect/>
          </a:stretch>
        </p:blipFill>
        <p:spPr bwMode="auto">
          <a:xfrm>
            <a:off x="9752012" y="1066800"/>
            <a:ext cx="2057400" cy="3366655"/>
          </a:xfrm>
          <a:prstGeom prst="rect">
            <a:avLst/>
          </a:prstGeom>
          <a:noFill/>
          <a:ln w="9525">
            <a:solidFill>
              <a:schemeClr val="bg2"/>
            </a:solidFill>
            <a:miter lim="800000"/>
            <a:headEnd/>
            <a:tailEnd/>
          </a:ln>
        </p:spPr>
      </p:pic>
      <p:sp>
        <p:nvSpPr>
          <p:cNvPr id="5" name="Rectangle 4"/>
          <p:cNvSpPr/>
          <p:nvPr/>
        </p:nvSpPr>
        <p:spPr>
          <a:xfrm>
            <a:off x="0" y="4038600"/>
            <a:ext cx="2817812" cy="630942"/>
          </a:xfrm>
          <a:prstGeom prst="rect">
            <a:avLst/>
          </a:prstGeom>
        </p:spPr>
        <p:txBody>
          <a:bodyPr wrap="square">
            <a:spAutoFit/>
          </a:bodyPr>
          <a:lstStyle/>
          <a:p>
            <a:pPr algn="ctr">
              <a:spcBef>
                <a:spcPct val="50000"/>
              </a:spcBef>
            </a:pPr>
            <a:r>
              <a:rPr lang="en-US" sz="1400" dirty="0" smtClean="0">
                <a:latin typeface="+mj-lt"/>
              </a:rPr>
              <a:t>Duke of Wellington</a:t>
            </a:r>
          </a:p>
          <a:p>
            <a:pPr algn="ctr">
              <a:spcBef>
                <a:spcPct val="50000"/>
              </a:spcBef>
            </a:pPr>
            <a:r>
              <a:rPr lang="en-US" sz="1400" dirty="0" smtClean="0">
                <a:latin typeface="+mj-lt"/>
              </a:rPr>
              <a:t>Courtesy of Google Images</a:t>
            </a:r>
            <a:endParaRPr lang="en-US" sz="1400" dirty="0">
              <a:latin typeface="+mj-lt"/>
            </a:endParaRPr>
          </a:p>
        </p:txBody>
      </p:sp>
      <p:sp>
        <p:nvSpPr>
          <p:cNvPr id="7" name="TextBox 6"/>
          <p:cNvSpPr txBox="1"/>
          <p:nvPr/>
        </p:nvSpPr>
        <p:spPr>
          <a:xfrm>
            <a:off x="9371012" y="4419600"/>
            <a:ext cx="2667000" cy="523220"/>
          </a:xfrm>
          <a:prstGeom prst="rect">
            <a:avLst/>
          </a:prstGeom>
          <a:noFill/>
        </p:spPr>
        <p:txBody>
          <a:bodyPr wrap="square" rtlCol="0">
            <a:spAutoFit/>
          </a:bodyPr>
          <a:lstStyle/>
          <a:p>
            <a:pPr algn="ctr"/>
            <a:r>
              <a:rPr lang="en-US" sz="1400" dirty="0" smtClean="0"/>
              <a:t>Prussian General Blucher</a:t>
            </a:r>
          </a:p>
          <a:p>
            <a:pPr algn="ctr"/>
            <a:r>
              <a:rPr lang="en-US" sz="1400" dirty="0" smtClean="0"/>
              <a:t>Courtesy of Google Images</a:t>
            </a:r>
            <a:endParaRPr lang="en-US" sz="1400" dirty="0"/>
          </a:p>
        </p:txBody>
      </p:sp>
      <p:pic>
        <p:nvPicPr>
          <p:cNvPr id="8" name="Picture 9" descr="Map of Campaign of Hundred Days"/>
          <p:cNvPicPr>
            <a:picLocks noChangeAspect="1" noChangeArrowheads="1"/>
          </p:cNvPicPr>
          <p:nvPr/>
        </p:nvPicPr>
        <p:blipFill>
          <a:blip r:embed="rId4" cstate="print">
            <a:lum bright="-6000" contrast="6000"/>
          </a:blip>
          <a:srcRect/>
          <a:stretch>
            <a:fillRect/>
          </a:stretch>
        </p:blipFill>
        <p:spPr bwMode="auto">
          <a:xfrm>
            <a:off x="3732212" y="1524000"/>
            <a:ext cx="4724400" cy="2965588"/>
          </a:xfrm>
          <a:prstGeom prst="rect">
            <a:avLst/>
          </a:prstGeom>
          <a:noFill/>
          <a:ln w="9525">
            <a:solidFill>
              <a:schemeClr val="bg2"/>
            </a:solidFill>
            <a:miter lim="800000"/>
            <a:headEnd/>
            <a:tailEnd/>
          </a:ln>
        </p:spPr>
      </p:pic>
      <p:sp>
        <p:nvSpPr>
          <p:cNvPr id="9" name="TextBox 8"/>
          <p:cNvSpPr txBox="1"/>
          <p:nvPr/>
        </p:nvSpPr>
        <p:spPr>
          <a:xfrm>
            <a:off x="1598612" y="4648200"/>
            <a:ext cx="8763000" cy="2246769"/>
          </a:xfrm>
          <a:prstGeom prst="rect">
            <a:avLst/>
          </a:prstGeom>
          <a:noFill/>
        </p:spPr>
        <p:txBody>
          <a:bodyPr wrap="square" rtlCol="0">
            <a:spAutoFit/>
          </a:bodyPr>
          <a:lstStyle/>
          <a:p>
            <a:pPr>
              <a:buFont typeface="Arial" pitchFamily="34" charset="0"/>
              <a:buChar char="•"/>
            </a:pPr>
            <a:r>
              <a:rPr lang="en-US" sz="1400" b="1" dirty="0" smtClean="0"/>
              <a:t>Battle of Waterloo</a:t>
            </a:r>
            <a:r>
              <a:rPr lang="en-US" sz="1400" dirty="0" smtClean="0"/>
              <a:t>:  fought Sunday, 18 June 1815 near Waterloo in present-day Belgium</a:t>
            </a:r>
          </a:p>
          <a:p>
            <a:pPr>
              <a:buFont typeface="Arial" pitchFamily="34" charset="0"/>
              <a:buChar char="•"/>
            </a:pPr>
            <a:r>
              <a:rPr lang="en-US" sz="1400" dirty="0" smtClean="0"/>
              <a:t> </a:t>
            </a:r>
          </a:p>
          <a:p>
            <a:pPr>
              <a:buFont typeface="Arial" pitchFamily="34" charset="0"/>
              <a:buChar char="•"/>
            </a:pPr>
            <a:r>
              <a:rPr lang="en-US" sz="1400" dirty="0" smtClean="0"/>
              <a:t>Imperial French army under the command of myself  (Napoleon) was defeated by the armies of the Seventh Coalition under the command of the Duke of Wellington combined with a Prussian army under the command of </a:t>
            </a:r>
            <a:r>
              <a:rPr lang="en-US" sz="1400" dirty="0" err="1" smtClean="0"/>
              <a:t>Gebhard</a:t>
            </a:r>
            <a:r>
              <a:rPr lang="en-US" sz="1400" dirty="0" smtClean="0"/>
              <a:t> von </a:t>
            </a:r>
            <a:r>
              <a:rPr lang="en-US" sz="1400" dirty="0" err="1" smtClean="0"/>
              <a:t>Blücher</a:t>
            </a:r>
            <a:endParaRPr lang="en-US" sz="1400" dirty="0" smtClean="0"/>
          </a:p>
          <a:p>
            <a:pPr>
              <a:buFont typeface="Arial" pitchFamily="34" charset="0"/>
              <a:buChar char="•"/>
            </a:pPr>
            <a:endParaRPr lang="en-US" sz="1400" dirty="0" smtClean="0"/>
          </a:p>
          <a:p>
            <a:pPr>
              <a:buFont typeface="Arial" pitchFamily="34" charset="0"/>
              <a:buChar char="•"/>
            </a:pPr>
            <a:r>
              <a:rPr lang="en-US" sz="1400" dirty="0" smtClean="0"/>
              <a:t>It was the culminating battle of the Waterloo Campaign and my last ever</a:t>
            </a:r>
          </a:p>
          <a:p>
            <a:pPr>
              <a:buFont typeface="Arial" pitchFamily="34" charset="0"/>
              <a:buChar char="•"/>
            </a:pPr>
            <a:endParaRPr lang="en-US" sz="1400" dirty="0" smtClean="0"/>
          </a:p>
          <a:p>
            <a:pPr>
              <a:buFont typeface="Arial" pitchFamily="34" charset="0"/>
              <a:buChar char="•"/>
            </a:pPr>
            <a:r>
              <a:rPr lang="en-US" sz="1400" dirty="0" smtClean="0"/>
              <a:t>The defeat at Waterloo consequently  ended my rule as Emperor of the French, marking the end of my Hundred Days return from exile</a:t>
            </a:r>
            <a:endParaRPr lang="en-US" sz="1400" dirty="0"/>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Vivaldi" pitchFamily="66" charset="0"/>
              </a:rPr>
              <a:t/>
            </a:r>
            <a:br>
              <a:rPr lang="en-US" sz="4800" b="1" dirty="0" smtClean="0">
                <a:latin typeface="Vivaldi" pitchFamily="66" charset="0"/>
              </a:rPr>
            </a:br>
            <a:r>
              <a:rPr lang="en-US" sz="4800" dirty="0" smtClean="0">
                <a:latin typeface="Vivaldi" pitchFamily="66" charset="0"/>
              </a:rPr>
              <a:t>On My Way </a:t>
            </a:r>
            <a:br>
              <a:rPr lang="en-US" sz="4800" dirty="0" smtClean="0">
                <a:latin typeface="Vivaldi" pitchFamily="66" charset="0"/>
              </a:rPr>
            </a:br>
            <a:r>
              <a:rPr lang="en-US" sz="4800" dirty="0" smtClean="0">
                <a:latin typeface="Vivaldi" pitchFamily="66" charset="0"/>
              </a:rPr>
              <a:t>to My</a:t>
            </a:r>
            <a:br>
              <a:rPr lang="en-US" sz="4800" dirty="0" smtClean="0">
                <a:latin typeface="Vivaldi" pitchFamily="66" charset="0"/>
              </a:rPr>
            </a:br>
            <a:r>
              <a:rPr lang="en-US" sz="4800" dirty="0" smtClean="0">
                <a:latin typeface="Vivaldi" pitchFamily="66" charset="0"/>
              </a:rPr>
              <a:t>Final Exile on</a:t>
            </a:r>
            <a:br>
              <a:rPr lang="en-US" sz="4800" dirty="0" smtClean="0">
                <a:latin typeface="Vivaldi" pitchFamily="66" charset="0"/>
              </a:rPr>
            </a:br>
            <a:r>
              <a:rPr lang="en-US" sz="4800" dirty="0" smtClean="0">
                <a:latin typeface="Vivaldi" pitchFamily="66" charset="0"/>
              </a:rPr>
              <a:t>St. Helena</a:t>
            </a:r>
            <a:r>
              <a:rPr lang="en-US" sz="4800" b="1" dirty="0" smtClean="0">
                <a:latin typeface="Vivaldi" pitchFamily="66" charset="0"/>
              </a:rPr>
              <a:t/>
            </a:r>
            <a:br>
              <a:rPr lang="en-US" sz="4800" b="1" dirty="0" smtClean="0">
                <a:latin typeface="Vivaldi" pitchFamily="66" charset="0"/>
              </a:rPr>
            </a:br>
            <a:endParaRPr lang="en-US" sz="4800" b="1" dirty="0">
              <a:latin typeface="Vivaldi" pitchFamily="66" charset="0"/>
            </a:endParaRPr>
          </a:p>
        </p:txBody>
      </p:sp>
      <p:sp>
        <p:nvSpPr>
          <p:cNvPr id="4" name="Text Placeholder 3"/>
          <p:cNvSpPr>
            <a:spLocks noGrp="1"/>
          </p:cNvSpPr>
          <p:nvPr>
            <p:ph type="body" sz="half" idx="2"/>
          </p:nvPr>
        </p:nvSpPr>
        <p:spPr/>
        <p:txBody>
          <a:bodyPr/>
          <a:lstStyle/>
          <a:p>
            <a:endParaRPr lang="en-US" dirty="0"/>
          </a:p>
        </p:txBody>
      </p:sp>
      <p:pic>
        <p:nvPicPr>
          <p:cNvPr id="5" name="Content Placeholder 4" descr="Napoleon on the way to St Helena"/>
          <p:cNvPicPr>
            <a:picLocks noGrp="1" noChangeAspect="1" noChangeArrowheads="1"/>
          </p:cNvPicPr>
          <p:nvPr>
            <p:ph idx="1"/>
          </p:nvPr>
        </p:nvPicPr>
        <p:blipFill>
          <a:blip r:embed="rId2" cstate="print">
            <a:lum bright="6000" contrast="6000"/>
          </a:blip>
          <a:srcRect/>
          <a:stretch>
            <a:fillRect/>
          </a:stretch>
        </p:blipFill>
        <p:spPr bwMode="auto">
          <a:xfrm>
            <a:off x="7999412" y="381000"/>
            <a:ext cx="3730821" cy="5383042"/>
          </a:xfrm>
          <a:prstGeom prst="rect">
            <a:avLst/>
          </a:prstGeom>
          <a:noFill/>
          <a:ln w="9525">
            <a:solidFill>
              <a:schemeClr val="bg2"/>
            </a:solidFill>
            <a:miter lim="800000"/>
            <a:headEnd/>
            <a:tailEnd/>
          </a:ln>
        </p:spPr>
      </p:pic>
      <p:sp>
        <p:nvSpPr>
          <p:cNvPr id="6" name="TextBox 5"/>
          <p:cNvSpPr txBox="1"/>
          <p:nvPr/>
        </p:nvSpPr>
        <p:spPr>
          <a:xfrm>
            <a:off x="8075612" y="5867400"/>
            <a:ext cx="3810000" cy="738664"/>
          </a:xfrm>
          <a:prstGeom prst="rect">
            <a:avLst/>
          </a:prstGeom>
          <a:noFill/>
        </p:spPr>
        <p:txBody>
          <a:bodyPr wrap="square" rtlCol="0">
            <a:spAutoFit/>
          </a:bodyPr>
          <a:lstStyle/>
          <a:p>
            <a:pPr algn="ctr"/>
            <a:r>
              <a:rPr lang="en-US" sz="1400" dirty="0" smtClean="0"/>
              <a:t>Right: </a:t>
            </a:r>
            <a:r>
              <a:rPr lang="en-US" sz="1400" dirty="0" smtClean="0"/>
              <a:t>Napoléon </a:t>
            </a:r>
            <a:r>
              <a:rPr lang="en-US" sz="1400" dirty="0" smtClean="0"/>
              <a:t>going to St. Helena</a:t>
            </a:r>
          </a:p>
          <a:p>
            <a:pPr algn="ctr"/>
            <a:r>
              <a:rPr lang="en-US" sz="1400" dirty="0" smtClean="0"/>
              <a:t>Left: Residency at St. Helena</a:t>
            </a:r>
          </a:p>
          <a:p>
            <a:pPr algn="ctr"/>
            <a:r>
              <a:rPr lang="en-US" sz="1400" dirty="0" smtClean="0"/>
              <a:t>Both Images Courtesy of Google Images</a:t>
            </a:r>
            <a:endParaRPr lang="en-US" sz="1400" dirty="0"/>
          </a:p>
        </p:txBody>
      </p:sp>
      <p:pic>
        <p:nvPicPr>
          <p:cNvPr id="7" name="Picture 6" descr="Napoleons_exile_St_Helena"/>
          <p:cNvPicPr>
            <a:picLocks noChangeAspect="1" noChangeArrowheads="1"/>
          </p:cNvPicPr>
          <p:nvPr/>
        </p:nvPicPr>
        <p:blipFill>
          <a:blip r:embed="rId3" cstate="print">
            <a:lum bright="-6000" contrast="6000"/>
          </a:blip>
          <a:srcRect/>
          <a:stretch>
            <a:fillRect/>
          </a:stretch>
        </p:blipFill>
        <p:spPr bwMode="auto">
          <a:xfrm>
            <a:off x="1065212" y="4038600"/>
            <a:ext cx="4038600" cy="2514600"/>
          </a:xfrm>
          <a:prstGeom prst="rect">
            <a:avLst/>
          </a:prstGeom>
          <a:noFill/>
          <a:ln w="9525">
            <a:solidFill>
              <a:schemeClr val="bg2"/>
            </a:solidFill>
            <a:miter lim="800000"/>
            <a:headEnd/>
            <a:tailEnd/>
          </a:ln>
        </p:spPr>
      </p:pic>
      <p:sp>
        <p:nvSpPr>
          <p:cNvPr id="8" name="TextBox 7"/>
          <p:cNvSpPr txBox="1"/>
          <p:nvPr/>
        </p:nvSpPr>
        <p:spPr>
          <a:xfrm>
            <a:off x="5484812" y="838200"/>
            <a:ext cx="2438400" cy="3416320"/>
          </a:xfrm>
          <a:prstGeom prst="rect">
            <a:avLst/>
          </a:prstGeom>
          <a:noFill/>
        </p:spPr>
        <p:txBody>
          <a:bodyPr wrap="square" rtlCol="0">
            <a:spAutoFit/>
          </a:bodyPr>
          <a:lstStyle/>
          <a:p>
            <a:pPr algn="ctr"/>
            <a:r>
              <a:rPr lang="en-US" dirty="0" smtClean="0"/>
              <a:t>Here is where I marked down my greatest conquests and life’s story in my journal. I even rewrote some of my strategies.</a:t>
            </a:r>
          </a:p>
          <a:p>
            <a:pPr algn="ctr"/>
            <a:r>
              <a:rPr lang="en-US" dirty="0" smtClean="0"/>
              <a:t>Found in :</a:t>
            </a:r>
            <a:r>
              <a:rPr lang="en-US" b="1" u="sng" dirty="0" smtClean="0"/>
              <a:t>The Corsican: A Diary Of Napoleon's Life In His Own Words</a:t>
            </a:r>
          </a:p>
          <a:p>
            <a:endParaRPr lang="en-US" dirty="0"/>
          </a:p>
        </p:txBody>
      </p:sp>
      <p:sp>
        <p:nvSpPr>
          <p:cNvPr id="9" name="TextBox 8"/>
          <p:cNvSpPr txBox="1"/>
          <p:nvPr/>
        </p:nvSpPr>
        <p:spPr>
          <a:xfrm>
            <a:off x="5479760" y="4053629"/>
            <a:ext cx="2595852" cy="2246769"/>
          </a:xfrm>
          <a:prstGeom prst="rect">
            <a:avLst/>
          </a:prstGeom>
          <a:noFill/>
        </p:spPr>
        <p:txBody>
          <a:bodyPr wrap="square" rtlCol="0">
            <a:spAutoFit/>
          </a:bodyPr>
          <a:lstStyle/>
          <a:p>
            <a:r>
              <a:rPr lang="en-US" sz="1400" i="1" dirty="0" smtClean="0"/>
              <a:t>Excerpt from his journal:</a:t>
            </a:r>
          </a:p>
          <a:p>
            <a:r>
              <a:rPr lang="en-US" sz="1400" dirty="0" smtClean="0"/>
              <a:t>“In </a:t>
            </a:r>
            <a:r>
              <a:rPr lang="en-US" sz="1400" dirty="0"/>
              <a:t>reality there is nothing really noble or base in this world.... Frankly, I am base, essentially base. I give you my word, that I should feel no repugnance to commit what would be called by the world ‘a </a:t>
            </a:r>
            <a:r>
              <a:rPr lang="en-US" sz="1400" dirty="0" err="1"/>
              <a:t>dishonourable</a:t>
            </a:r>
            <a:r>
              <a:rPr lang="en-US" sz="1400" dirty="0"/>
              <a:t> action</a:t>
            </a:r>
            <a:r>
              <a:rPr lang="en-US" sz="1400" dirty="0" smtClean="0"/>
              <a:t>’ ” (Napoleon 32).</a:t>
            </a:r>
          </a:p>
        </p:txBody>
      </p:sp>
    </p:spTree>
    <p:extLst>
      <p:ext uri="{BB962C8B-B14F-4D97-AF65-F5344CB8AC3E}">
        <p14:creationId xmlns:p14="http://schemas.microsoft.com/office/powerpoint/2010/main" val="1249502989"/>
      </p:ext>
    </p:extLst>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sp>
        <p:nvSpPr>
          <p:cNvPr id="7" name="Title 6"/>
          <p:cNvSpPr>
            <a:spLocks noGrp="1"/>
          </p:cNvSpPr>
          <p:nvPr>
            <p:ph type="title"/>
          </p:nvPr>
        </p:nvSpPr>
        <p:spPr>
          <a:xfrm>
            <a:off x="1264515" y="3142520"/>
            <a:ext cx="3581400" cy="2133600"/>
          </a:xfrm>
        </p:spPr>
        <p:txBody>
          <a:bodyPr/>
          <a:lstStyle/>
          <a:p>
            <a:r>
              <a:rPr lang="en-US" dirty="0" smtClean="0"/>
              <a:t>The Legacy of Napoleon Bonaparte</a:t>
            </a:r>
            <a:br>
              <a:rPr lang="en-US" dirty="0" smtClean="0"/>
            </a:br>
            <a:r>
              <a:rPr lang="en-US" dirty="0" smtClean="0"/>
              <a:t>(1769-1821) </a:t>
            </a:r>
            <a:endParaRPr lang="en-US" dirty="0"/>
          </a:p>
        </p:txBody>
      </p:sp>
      <p:sp>
        <p:nvSpPr>
          <p:cNvPr id="8" name="Text Placeholder 7"/>
          <p:cNvSpPr>
            <a:spLocks noGrp="1"/>
          </p:cNvSpPr>
          <p:nvPr>
            <p:ph type="body" sz="half" idx="2"/>
          </p:nvPr>
        </p:nvSpPr>
        <p:spPr>
          <a:xfrm>
            <a:off x="1264515" y="5410200"/>
            <a:ext cx="3581400" cy="1401764"/>
          </a:xfrm>
          <a:solidFill>
            <a:schemeClr val="accent4"/>
          </a:solidFill>
        </p:spPr>
        <p:txBody>
          <a:bodyPr/>
          <a:lstStyle/>
          <a:p>
            <a:r>
              <a:rPr lang="en-US" dirty="0" smtClean="0"/>
              <a:t>Recommended further viewing:</a:t>
            </a:r>
          </a:p>
          <a:p>
            <a:r>
              <a:rPr lang="en-US" dirty="0" smtClean="0">
                <a:solidFill>
                  <a:schemeClr val="bg1"/>
                </a:solidFill>
                <a:hlinkClick r:id="rId2" action="ppaction://hlinksldjump"/>
              </a:rPr>
              <a:t>https://www.youtube.com/watch?v=5DvvNwxoLQs</a:t>
            </a:r>
            <a:endParaRPr lang="en-US" dirty="0">
              <a:solidFill>
                <a:schemeClr val="bg1"/>
              </a:solidFill>
            </a:endParaRPr>
          </a:p>
        </p:txBody>
      </p:sp>
      <p:sp>
        <p:nvSpPr>
          <p:cNvPr id="5" name="TextBox 4"/>
          <p:cNvSpPr txBox="1"/>
          <p:nvPr/>
        </p:nvSpPr>
        <p:spPr>
          <a:xfrm>
            <a:off x="5942012" y="1199040"/>
            <a:ext cx="6019800" cy="5078313"/>
          </a:xfrm>
          <a:prstGeom prst="rect">
            <a:avLst/>
          </a:prstGeom>
          <a:noFill/>
        </p:spPr>
        <p:txBody>
          <a:bodyPr wrap="square" rtlCol="0">
            <a:spAutoFit/>
          </a:bodyPr>
          <a:lstStyle/>
          <a:p>
            <a:pPr marL="365760" indent="-283464" fontAlgn="auto">
              <a:spcAft>
                <a:spcPts val="0"/>
              </a:spcAft>
              <a:buFont typeface="Wingdings 2"/>
              <a:buChar char=""/>
              <a:defRPr/>
            </a:pPr>
            <a:r>
              <a:rPr lang="en-US" dirty="0" smtClean="0"/>
              <a:t>Controversial historical figure</a:t>
            </a:r>
          </a:p>
          <a:p>
            <a:pPr marL="640080" lvl="1" indent="-237744" fontAlgn="auto">
              <a:spcAft>
                <a:spcPts val="0"/>
              </a:spcAft>
              <a:buFont typeface="Verdana"/>
              <a:buChar char="◦"/>
              <a:defRPr/>
            </a:pPr>
            <a:r>
              <a:rPr lang="en-US" dirty="0" smtClean="0"/>
              <a:t>Pros</a:t>
            </a:r>
          </a:p>
          <a:p>
            <a:pPr marL="886968" lvl="2" fontAlgn="auto">
              <a:spcAft>
                <a:spcPts val="0"/>
              </a:spcAft>
              <a:buFont typeface="Wingdings 2"/>
              <a:buChar char=""/>
              <a:defRPr/>
            </a:pPr>
            <a:r>
              <a:rPr lang="en-US" dirty="0" smtClean="0"/>
              <a:t>Established meritocracy</a:t>
            </a:r>
          </a:p>
          <a:p>
            <a:pPr marL="886968" lvl="2" fontAlgn="auto">
              <a:spcAft>
                <a:spcPts val="0"/>
              </a:spcAft>
              <a:buFont typeface="Wingdings 2"/>
              <a:buChar char=""/>
              <a:defRPr/>
            </a:pPr>
            <a:r>
              <a:rPr lang="en-US" dirty="0" smtClean="0"/>
              <a:t>Held plebiscites</a:t>
            </a:r>
          </a:p>
          <a:p>
            <a:pPr marL="886968" lvl="2" fontAlgn="auto">
              <a:spcAft>
                <a:spcPts val="0"/>
              </a:spcAft>
              <a:buFont typeface="Wingdings 2"/>
              <a:buChar char=""/>
              <a:defRPr/>
            </a:pPr>
            <a:r>
              <a:rPr lang="en-US" dirty="0" smtClean="0"/>
              <a:t>Spread revolutionary ideals</a:t>
            </a:r>
          </a:p>
          <a:p>
            <a:pPr marL="886968" lvl="2" fontAlgn="auto">
              <a:spcAft>
                <a:spcPts val="0"/>
              </a:spcAft>
              <a:buFont typeface="Wingdings 2"/>
              <a:buChar char=""/>
              <a:defRPr/>
            </a:pPr>
            <a:r>
              <a:rPr lang="en-US" dirty="0" smtClean="0"/>
              <a:t>Expanded French territory</a:t>
            </a:r>
          </a:p>
          <a:p>
            <a:pPr marL="640080" lvl="1" indent="-237744" fontAlgn="auto">
              <a:spcAft>
                <a:spcPts val="0"/>
              </a:spcAft>
              <a:buFont typeface="Verdana"/>
              <a:buChar char="◦"/>
              <a:defRPr/>
            </a:pPr>
            <a:r>
              <a:rPr lang="en-US" dirty="0" smtClean="0"/>
              <a:t>Cons</a:t>
            </a:r>
          </a:p>
          <a:p>
            <a:pPr marL="886968" lvl="2" fontAlgn="auto">
              <a:spcAft>
                <a:spcPts val="0"/>
              </a:spcAft>
              <a:buFont typeface="Wingdings 2"/>
              <a:buChar char=""/>
              <a:defRPr/>
            </a:pPr>
            <a:r>
              <a:rPr lang="en-US" dirty="0" smtClean="0"/>
              <a:t>Absolute ruler</a:t>
            </a:r>
          </a:p>
          <a:p>
            <a:pPr marL="886968" lvl="2" fontAlgn="auto">
              <a:spcAft>
                <a:spcPts val="0"/>
              </a:spcAft>
              <a:buFont typeface="Wingdings 2"/>
              <a:buChar char=""/>
              <a:defRPr/>
            </a:pPr>
            <a:r>
              <a:rPr lang="en-US" dirty="0" smtClean="0"/>
              <a:t>Ruled an empire with puppet kings</a:t>
            </a:r>
          </a:p>
          <a:p>
            <a:pPr marL="886968" lvl="2" fontAlgn="auto">
              <a:spcAft>
                <a:spcPts val="0"/>
              </a:spcAft>
              <a:buFont typeface="Wingdings 2"/>
              <a:buChar char=""/>
              <a:defRPr/>
            </a:pPr>
            <a:r>
              <a:rPr lang="en-US" dirty="0" smtClean="0"/>
              <a:t>Took away many rights of women</a:t>
            </a:r>
          </a:p>
          <a:p>
            <a:pPr marL="365760" indent="-283464" fontAlgn="auto">
              <a:spcAft>
                <a:spcPts val="0"/>
              </a:spcAft>
              <a:buFont typeface="Wingdings 2"/>
              <a:buChar char=""/>
              <a:defRPr/>
            </a:pPr>
            <a:r>
              <a:rPr lang="en-US" dirty="0" smtClean="0"/>
              <a:t>International legacy</a:t>
            </a:r>
          </a:p>
          <a:p>
            <a:pPr marL="640080" lvl="1" indent="-237744" fontAlgn="auto">
              <a:spcAft>
                <a:spcPts val="0"/>
              </a:spcAft>
              <a:buFont typeface="Verdana"/>
              <a:buChar char="◦"/>
              <a:defRPr/>
            </a:pPr>
            <a:r>
              <a:rPr lang="en-US" dirty="0" smtClean="0"/>
              <a:t>Destruction of the Holy Roman Empire led to the creation of Germany</a:t>
            </a:r>
          </a:p>
          <a:p>
            <a:pPr marL="640080" lvl="1" indent="-237744" fontAlgn="auto">
              <a:spcAft>
                <a:spcPts val="0"/>
              </a:spcAft>
              <a:buFont typeface="Verdana"/>
              <a:buChar char="◦"/>
              <a:defRPr/>
            </a:pPr>
            <a:r>
              <a:rPr lang="en-US" dirty="0" smtClean="0"/>
              <a:t>1803 – Sold the Louisiana Territory to the United States</a:t>
            </a:r>
          </a:p>
          <a:p>
            <a:pPr marL="640080" lvl="1" indent="-237744" fontAlgn="auto">
              <a:spcAft>
                <a:spcPts val="0"/>
              </a:spcAft>
              <a:buFont typeface="Verdana"/>
              <a:buChar char="◦"/>
              <a:defRPr/>
            </a:pPr>
            <a:r>
              <a:rPr lang="en-US" dirty="0" smtClean="0"/>
              <a:t>Created nationalistic fervor throughout the world</a:t>
            </a:r>
          </a:p>
          <a:p>
            <a:endParaRPr lang="en-US" dirty="0"/>
          </a:p>
        </p:txBody>
      </p:sp>
      <p:pic>
        <p:nvPicPr>
          <p:cNvPr id="1028" name="Picture 4" descr="http://www.mrodenberg.com/wp-content/uploads/2011/04/Young-Napoleon-on-Horse-by-Davi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715" y="169718"/>
            <a:ext cx="3429000" cy="25618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5888" y="2667000"/>
            <a:ext cx="2066203" cy="461665"/>
          </a:xfrm>
          <a:prstGeom prst="rect">
            <a:avLst/>
          </a:prstGeom>
          <a:noFill/>
        </p:spPr>
        <p:txBody>
          <a:bodyPr wrap="square" rtlCol="0">
            <a:spAutoFit/>
          </a:bodyPr>
          <a:lstStyle/>
          <a:p>
            <a:pPr algn="ctr"/>
            <a:r>
              <a:rPr lang="en-US" sz="1200" dirty="0" smtClean="0"/>
              <a:t>Young Napoléon </a:t>
            </a:r>
          </a:p>
          <a:p>
            <a:pPr algn="ctr"/>
            <a:r>
              <a:rPr lang="en-US" sz="1200" dirty="0" smtClean="0"/>
              <a:t>Courtesy of Google Images </a:t>
            </a:r>
            <a:endParaRPr lang="en-US" sz="1200" dirty="0"/>
          </a:p>
        </p:txBody>
      </p:sp>
    </p:spTree>
    <p:extLst>
      <p:ext uri="{BB962C8B-B14F-4D97-AF65-F5344CB8AC3E}">
        <p14:creationId xmlns:p14="http://schemas.microsoft.com/office/powerpoint/2010/main" val="270729863"/>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5212" y="914400"/>
            <a:ext cx="9906000" cy="4678204"/>
          </a:xfrm>
          <a:prstGeom prst="rect">
            <a:avLst/>
          </a:prstGeom>
          <a:noFill/>
        </p:spPr>
        <p:txBody>
          <a:bodyPr wrap="square" rtlCol="0">
            <a:spAutoFit/>
          </a:bodyPr>
          <a:lstStyle/>
          <a:p>
            <a:pPr marL="457200" marR="0" indent="-457200" algn="ctr">
              <a:lnSpc>
                <a:spcPct val="200000"/>
              </a:lnSpc>
              <a:spcBef>
                <a:spcPts val="0"/>
              </a:spcBef>
              <a:spcAft>
                <a:spcPts val="0"/>
              </a:spcAft>
            </a:pPr>
            <a:r>
              <a:rPr lang="en-US" sz="1400" dirty="0">
                <a:latin typeface="Times New Roman"/>
                <a:ea typeface="Times New Roman"/>
              </a:rPr>
              <a:t>Works Cited </a:t>
            </a:r>
          </a:p>
          <a:p>
            <a:pPr marL="457200" marR="0" indent="-457200">
              <a:lnSpc>
                <a:spcPct val="200000"/>
              </a:lnSpc>
              <a:spcBef>
                <a:spcPts val="0"/>
              </a:spcBef>
              <a:spcAft>
                <a:spcPts val="0"/>
              </a:spcAft>
            </a:pPr>
            <a:r>
              <a:rPr lang="en-US" sz="1400" dirty="0">
                <a:latin typeface="Times New Roman"/>
                <a:ea typeface="Times New Roman"/>
              </a:rPr>
              <a:t>Abbott, John. </a:t>
            </a:r>
            <a:r>
              <a:rPr lang="en-US" sz="1400" i="1" dirty="0">
                <a:latin typeface="Times New Roman"/>
                <a:ea typeface="Times New Roman"/>
              </a:rPr>
              <a:t>Life of Napoleon Bonaparte</a:t>
            </a:r>
            <a:r>
              <a:rPr lang="en-US" sz="1400" dirty="0">
                <a:latin typeface="Times New Roman"/>
                <a:ea typeface="Times New Roman"/>
              </a:rPr>
              <a:t>. </a:t>
            </a:r>
            <a:r>
              <a:rPr lang="en-US" sz="1400" dirty="0" err="1">
                <a:latin typeface="Times New Roman"/>
                <a:ea typeface="Times New Roman"/>
              </a:rPr>
              <a:t>N.p</a:t>
            </a:r>
            <a:r>
              <a:rPr lang="en-US" sz="1400" dirty="0">
                <a:latin typeface="Times New Roman"/>
                <a:ea typeface="Times New Roman"/>
              </a:rPr>
              <a:t>.: </a:t>
            </a:r>
            <a:r>
              <a:rPr lang="en-US" sz="1400" dirty="0" err="1">
                <a:latin typeface="Times New Roman"/>
                <a:ea typeface="Times New Roman"/>
              </a:rPr>
              <a:t>Kessinger</a:t>
            </a:r>
            <a:r>
              <a:rPr lang="en-US" sz="1400" dirty="0">
                <a:latin typeface="Times New Roman"/>
                <a:ea typeface="Times New Roman"/>
              </a:rPr>
              <a:t>, 2005. Print. </a:t>
            </a:r>
          </a:p>
          <a:p>
            <a:pPr marL="457200" marR="0" indent="-457200">
              <a:lnSpc>
                <a:spcPct val="200000"/>
              </a:lnSpc>
              <a:spcBef>
                <a:spcPts val="0"/>
              </a:spcBef>
              <a:spcAft>
                <a:spcPts val="0"/>
              </a:spcAft>
            </a:pPr>
            <a:r>
              <a:rPr lang="en-US" sz="1400" dirty="0" err="1">
                <a:latin typeface="Times New Roman"/>
                <a:ea typeface="Times New Roman"/>
              </a:rPr>
              <a:t>Balcombe</a:t>
            </a:r>
            <a:r>
              <a:rPr lang="en-US" sz="1400" dirty="0">
                <a:latin typeface="Times New Roman"/>
                <a:ea typeface="Times New Roman"/>
              </a:rPr>
              <a:t> </a:t>
            </a:r>
            <a:r>
              <a:rPr lang="en-US" sz="1400" dirty="0" err="1">
                <a:latin typeface="Times New Roman"/>
                <a:ea typeface="Times New Roman"/>
              </a:rPr>
              <a:t>Abell</a:t>
            </a:r>
            <a:r>
              <a:rPr lang="en-US" sz="1400" dirty="0">
                <a:latin typeface="Times New Roman"/>
                <a:ea typeface="Times New Roman"/>
              </a:rPr>
              <a:t>, Lucia Elizabeth. </a:t>
            </a:r>
            <a:r>
              <a:rPr lang="en-US" sz="1400" i="1" dirty="0">
                <a:latin typeface="Times New Roman"/>
                <a:ea typeface="Times New Roman"/>
              </a:rPr>
              <a:t>Recollections of the Emperor Napoleon</a:t>
            </a:r>
            <a:r>
              <a:rPr lang="en-US" sz="1400" dirty="0">
                <a:latin typeface="Times New Roman"/>
                <a:ea typeface="Times New Roman"/>
              </a:rPr>
              <a:t>. </a:t>
            </a:r>
            <a:r>
              <a:rPr lang="en-US" sz="1400" dirty="0" err="1">
                <a:latin typeface="Times New Roman"/>
                <a:ea typeface="Times New Roman"/>
              </a:rPr>
              <a:t>N.p</a:t>
            </a:r>
            <a:r>
              <a:rPr lang="en-US" sz="1400" dirty="0">
                <a:latin typeface="Times New Roman"/>
                <a:ea typeface="Times New Roman"/>
              </a:rPr>
              <a:t>.: J. Murray, 1845. Print. </a:t>
            </a:r>
          </a:p>
          <a:p>
            <a:pPr marL="457200" marR="0" indent="-457200">
              <a:lnSpc>
                <a:spcPct val="200000"/>
              </a:lnSpc>
              <a:spcBef>
                <a:spcPts val="0"/>
              </a:spcBef>
              <a:spcAft>
                <a:spcPts val="0"/>
              </a:spcAft>
            </a:pPr>
            <a:r>
              <a:rPr lang="en-US" sz="1400" dirty="0">
                <a:latin typeface="Times New Roman"/>
                <a:ea typeface="Times New Roman"/>
              </a:rPr>
              <a:t>Chambers, Mortimer. </a:t>
            </a:r>
            <a:r>
              <a:rPr lang="en-US" sz="1400" i="1" dirty="0">
                <a:latin typeface="Times New Roman"/>
                <a:ea typeface="Times New Roman"/>
              </a:rPr>
              <a:t>The Western Experience 9th Edition</a:t>
            </a:r>
            <a:r>
              <a:rPr lang="en-US" sz="1400" dirty="0">
                <a:latin typeface="Times New Roman"/>
                <a:ea typeface="Times New Roman"/>
              </a:rPr>
              <a:t>. New York: Knopf; [distributed by Random House, 2003. Print. </a:t>
            </a:r>
          </a:p>
          <a:p>
            <a:pPr marL="457200" marR="0" indent="-457200">
              <a:lnSpc>
                <a:spcPct val="200000"/>
              </a:lnSpc>
              <a:spcBef>
                <a:spcPts val="0"/>
              </a:spcBef>
              <a:spcAft>
                <a:spcPts val="0"/>
              </a:spcAft>
            </a:pPr>
            <a:r>
              <a:rPr lang="en-US" sz="1400" dirty="0">
                <a:latin typeface="Times New Roman"/>
                <a:ea typeface="Times New Roman"/>
              </a:rPr>
              <a:t>"Google Images." </a:t>
            </a:r>
            <a:r>
              <a:rPr lang="en-US" sz="1400" i="1" dirty="0">
                <a:latin typeface="Times New Roman"/>
                <a:ea typeface="Times New Roman"/>
              </a:rPr>
              <a:t>Google Images</a:t>
            </a:r>
            <a:r>
              <a:rPr lang="en-US" sz="1400" dirty="0">
                <a:latin typeface="Times New Roman"/>
                <a:ea typeface="Times New Roman"/>
              </a:rPr>
              <a:t>. </a:t>
            </a:r>
            <a:r>
              <a:rPr lang="en-US" sz="1400" dirty="0" err="1">
                <a:latin typeface="Times New Roman"/>
                <a:ea typeface="Times New Roman"/>
              </a:rPr>
              <a:t>N.p</a:t>
            </a:r>
            <a:r>
              <a:rPr lang="en-US" sz="1400" dirty="0">
                <a:latin typeface="Times New Roman"/>
                <a:ea typeface="Times New Roman"/>
              </a:rPr>
              <a:t>., </a:t>
            </a:r>
            <a:r>
              <a:rPr lang="en-US" sz="1400" dirty="0" err="1">
                <a:latin typeface="Times New Roman"/>
                <a:ea typeface="Times New Roman"/>
              </a:rPr>
              <a:t>n.d.</a:t>
            </a:r>
            <a:r>
              <a:rPr lang="en-US" sz="1400" dirty="0">
                <a:latin typeface="Times New Roman"/>
                <a:ea typeface="Times New Roman"/>
              </a:rPr>
              <a:t> Web. 14 Dec. 2012. </a:t>
            </a:r>
          </a:p>
          <a:p>
            <a:pPr marL="457200" marR="0" indent="-457200">
              <a:lnSpc>
                <a:spcPct val="200000"/>
              </a:lnSpc>
              <a:spcBef>
                <a:spcPts val="0"/>
              </a:spcBef>
              <a:spcAft>
                <a:spcPts val="0"/>
              </a:spcAft>
            </a:pPr>
            <a:r>
              <a:rPr lang="en-US" sz="1400" dirty="0">
                <a:latin typeface="Times New Roman"/>
                <a:ea typeface="Times New Roman"/>
              </a:rPr>
              <a:t>Napoleon, and R. M. Johnston. </a:t>
            </a:r>
            <a:r>
              <a:rPr lang="en-US" sz="1400" i="1" dirty="0">
                <a:latin typeface="Times New Roman"/>
                <a:ea typeface="Times New Roman"/>
              </a:rPr>
              <a:t>The Corsican; a Diary of Napoleon's Life in His Own Words ...</a:t>
            </a:r>
            <a:r>
              <a:rPr lang="en-US" sz="1400" dirty="0">
                <a:latin typeface="Times New Roman"/>
                <a:ea typeface="Times New Roman"/>
              </a:rPr>
              <a:t> Boston: Houghton Mifflin, 1910. Print. </a:t>
            </a:r>
          </a:p>
          <a:p>
            <a:pPr marL="457200" marR="0" indent="-457200">
              <a:lnSpc>
                <a:spcPct val="200000"/>
              </a:lnSpc>
              <a:spcBef>
                <a:spcPts val="0"/>
              </a:spcBef>
              <a:spcAft>
                <a:spcPts val="0"/>
              </a:spcAft>
            </a:pPr>
            <a:r>
              <a:rPr lang="en-US" sz="1400" dirty="0">
                <a:latin typeface="Times New Roman"/>
                <a:ea typeface="Times New Roman"/>
              </a:rPr>
              <a:t>"Napoleon Bonaparte." </a:t>
            </a:r>
            <a:r>
              <a:rPr lang="en-US" sz="1400" i="1" dirty="0">
                <a:latin typeface="Times New Roman"/>
                <a:ea typeface="Times New Roman"/>
              </a:rPr>
              <a:t>UPenn.edu</a:t>
            </a:r>
            <a:r>
              <a:rPr lang="en-US" sz="1400" dirty="0">
                <a:latin typeface="Times New Roman"/>
                <a:ea typeface="Times New Roman"/>
              </a:rPr>
              <a:t>. </a:t>
            </a:r>
            <a:r>
              <a:rPr lang="en-US" sz="1400" dirty="0" err="1">
                <a:latin typeface="Times New Roman"/>
                <a:ea typeface="Times New Roman"/>
              </a:rPr>
              <a:t>N.p</a:t>
            </a:r>
            <a:r>
              <a:rPr lang="en-US" sz="1400" dirty="0">
                <a:latin typeface="Times New Roman"/>
                <a:ea typeface="Times New Roman"/>
              </a:rPr>
              <a:t>., </a:t>
            </a:r>
            <a:r>
              <a:rPr lang="en-US" sz="1400" dirty="0" err="1">
                <a:latin typeface="Times New Roman"/>
                <a:ea typeface="Times New Roman"/>
              </a:rPr>
              <a:t>n.d.</a:t>
            </a:r>
            <a:r>
              <a:rPr lang="en-US" sz="1400" dirty="0">
                <a:latin typeface="Times New Roman"/>
                <a:ea typeface="Times New Roman"/>
              </a:rPr>
              <a:t> Web. 10 Dec. 2012. </a:t>
            </a:r>
          </a:p>
          <a:p>
            <a:pPr marL="457200" marR="0" indent="-457200">
              <a:lnSpc>
                <a:spcPct val="200000"/>
              </a:lnSpc>
              <a:spcBef>
                <a:spcPts val="0"/>
              </a:spcBef>
              <a:spcAft>
                <a:spcPts val="0"/>
              </a:spcAft>
            </a:pPr>
            <a:r>
              <a:rPr lang="en-US" sz="1400" dirty="0" err="1">
                <a:latin typeface="Times New Roman"/>
                <a:ea typeface="Times New Roman"/>
              </a:rPr>
              <a:t>Schom</a:t>
            </a:r>
            <a:r>
              <a:rPr lang="en-US" sz="1400" dirty="0">
                <a:latin typeface="Times New Roman"/>
                <a:ea typeface="Times New Roman"/>
              </a:rPr>
              <a:t>, Alan. </a:t>
            </a:r>
            <a:r>
              <a:rPr lang="en-US" sz="1400" i="1" dirty="0">
                <a:latin typeface="Times New Roman"/>
                <a:ea typeface="Times New Roman"/>
              </a:rPr>
              <a:t>Napoleon Bonaparte</a:t>
            </a:r>
            <a:r>
              <a:rPr lang="en-US" sz="1400" dirty="0">
                <a:latin typeface="Times New Roman"/>
                <a:ea typeface="Times New Roman"/>
              </a:rPr>
              <a:t>. New York, NY: HarperCollins, 1998. Print. </a:t>
            </a:r>
          </a:p>
          <a:p>
            <a:pPr marL="457200" marR="0" indent="-457200">
              <a:lnSpc>
                <a:spcPct val="200000"/>
              </a:lnSpc>
              <a:spcBef>
                <a:spcPts val="0"/>
              </a:spcBef>
              <a:spcAft>
                <a:spcPts val="0"/>
              </a:spcAft>
            </a:pPr>
            <a:r>
              <a:rPr lang="en-US" sz="1400" dirty="0">
                <a:latin typeface="Times New Roman"/>
                <a:ea typeface="Times New Roman"/>
              </a:rPr>
              <a:t>Sherman, Dennis, and Joyce E. Salisbury. </a:t>
            </a:r>
            <a:r>
              <a:rPr lang="en-US" sz="1400" i="1" dirty="0">
                <a:latin typeface="Times New Roman"/>
                <a:ea typeface="Times New Roman"/>
              </a:rPr>
              <a:t>The West in the World: A Mid-length Narrative History</a:t>
            </a:r>
            <a:r>
              <a:rPr lang="en-US" sz="1400" dirty="0">
                <a:latin typeface="Times New Roman"/>
                <a:ea typeface="Times New Roman"/>
              </a:rPr>
              <a:t>. Boston: McGraw-Hill, 2001. Print. </a:t>
            </a:r>
          </a:p>
          <a:p>
            <a:pPr marL="457200" marR="0" indent="-457200">
              <a:lnSpc>
                <a:spcPct val="200000"/>
              </a:lnSpc>
              <a:spcBef>
                <a:spcPts val="0"/>
              </a:spcBef>
              <a:spcAft>
                <a:spcPts val="0"/>
              </a:spcAft>
            </a:pPr>
            <a:r>
              <a:rPr lang="en-US" sz="1400" dirty="0" err="1">
                <a:latin typeface="Times New Roman"/>
                <a:ea typeface="Times New Roman"/>
              </a:rPr>
              <a:t>Zamoyski</a:t>
            </a:r>
            <a:r>
              <a:rPr lang="en-US" sz="1400" dirty="0">
                <a:latin typeface="Times New Roman"/>
                <a:ea typeface="Times New Roman"/>
              </a:rPr>
              <a:t>, Adam. </a:t>
            </a:r>
            <a:r>
              <a:rPr lang="en-US" sz="1400" i="1" dirty="0">
                <a:latin typeface="Times New Roman"/>
                <a:ea typeface="Times New Roman"/>
              </a:rPr>
              <a:t>1812: Napoleon's Fatal March on Moscow</a:t>
            </a:r>
            <a:r>
              <a:rPr lang="en-US" sz="1400" dirty="0">
                <a:latin typeface="Times New Roman"/>
                <a:ea typeface="Times New Roman"/>
              </a:rPr>
              <a:t>. London: HarperCollins, 2004. Print. </a:t>
            </a:r>
          </a:p>
          <a:p>
            <a:endParaRPr lang="en-US" dirty="0"/>
          </a:p>
        </p:txBody>
      </p:sp>
    </p:spTree>
    <p:extLst>
      <p:ext uri="{BB962C8B-B14F-4D97-AF65-F5344CB8AC3E}">
        <p14:creationId xmlns:p14="http://schemas.microsoft.com/office/powerpoint/2010/main" val="354825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pPr algn="ctr"/>
            <a:r>
              <a:rPr lang="en-US" dirty="0" smtClean="0"/>
              <a:t>What Started it All…</a:t>
            </a:r>
            <a:br>
              <a:rPr lang="en-US" dirty="0" smtClean="0"/>
            </a:br>
            <a:r>
              <a:rPr lang="en-US" sz="4400" dirty="0" smtClean="0">
                <a:latin typeface="Vivaldi" pitchFamily="66" charset="0"/>
              </a:rPr>
              <a:t>“The Spanish Ulcer”</a:t>
            </a:r>
            <a:br>
              <a:rPr lang="en-US" sz="4400" dirty="0" smtClean="0">
                <a:latin typeface="Vivaldi" pitchFamily="66" charset="0"/>
              </a:rPr>
            </a:br>
            <a:r>
              <a:rPr lang="en-US" sz="2000" b="1" dirty="0" smtClean="0">
                <a:latin typeface="Comic Sans MS" pitchFamily="66" charset="0"/>
              </a:rPr>
              <a:t>(1808-1814)</a:t>
            </a:r>
            <a:endParaRPr lang="en-US" sz="4400" b="1" dirty="0">
              <a:latin typeface="Comic Sans MS" pitchFamily="66" charset="0"/>
            </a:endParaRPr>
          </a:p>
        </p:txBody>
      </p:sp>
      <p:sp>
        <p:nvSpPr>
          <p:cNvPr id="14" name="Content Placeholder 13"/>
          <p:cNvSpPr>
            <a:spLocks noGrp="1"/>
          </p:cNvSpPr>
          <p:nvPr>
            <p:ph idx="1"/>
          </p:nvPr>
        </p:nvSpPr>
        <p:spPr>
          <a:xfrm>
            <a:off x="379412" y="1752600"/>
            <a:ext cx="6553200" cy="4953000"/>
          </a:xfrm>
        </p:spPr>
        <p:txBody>
          <a:bodyPr>
            <a:normAutofit/>
          </a:bodyPr>
          <a:lstStyle/>
          <a:p>
            <a:r>
              <a:rPr lang="en-US" dirty="0" smtClean="0"/>
              <a:t>With me as a crowned emperor and my Grand Army conquering much of Europe, I saw Spain as my next great conquest</a:t>
            </a:r>
          </a:p>
          <a:p>
            <a:r>
              <a:rPr lang="en-US" dirty="0" smtClean="0"/>
              <a:t>I used my wits to trick and imprison Spanish king and proclaimed my brother, Joseph, to be the new king of Spain</a:t>
            </a:r>
          </a:p>
          <a:p>
            <a:pPr marL="228600" lvl="1">
              <a:spcBef>
                <a:spcPts val="1600"/>
              </a:spcBef>
              <a:buFont typeface="Arial" pitchFamily="34" charset="0"/>
              <a:buChar char="•"/>
            </a:pPr>
            <a:r>
              <a:rPr lang="en-US" sz="2400" dirty="0" smtClean="0"/>
              <a:t>Local rulers formed </a:t>
            </a:r>
            <a:r>
              <a:rPr lang="en-US" sz="2400" b="1" dirty="0" smtClean="0"/>
              <a:t>juntas</a:t>
            </a:r>
            <a:r>
              <a:rPr lang="en-US" sz="2400" dirty="0" smtClean="0"/>
              <a:t> to maintain power</a:t>
            </a:r>
          </a:p>
          <a:p>
            <a:r>
              <a:rPr lang="en-US" dirty="0" smtClean="0"/>
              <a:t>On May 2, 1808 [</a:t>
            </a:r>
            <a:r>
              <a:rPr lang="en-US" i="1" dirty="0" smtClean="0"/>
              <a:t>Dos de Mayo</a:t>
            </a:r>
            <a:r>
              <a:rPr lang="en-US" dirty="0" smtClean="0"/>
              <a:t>] the Spanish rose up in rebellion</a:t>
            </a:r>
          </a:p>
          <a:p>
            <a:r>
              <a:rPr lang="en-US" dirty="0" smtClean="0"/>
              <a:t>Our troops fired on the crowd in Madrid the next day [</a:t>
            </a:r>
            <a:r>
              <a:rPr lang="en-US" i="1" dirty="0" err="1" smtClean="0"/>
              <a:t>Tres</a:t>
            </a:r>
            <a:r>
              <a:rPr lang="en-US" i="1" dirty="0" smtClean="0"/>
              <a:t> de Mayo</a:t>
            </a:r>
            <a:r>
              <a:rPr lang="en-US" dirty="0" smtClean="0"/>
              <a:t>].</a:t>
            </a:r>
          </a:p>
          <a:p>
            <a:endParaRPr lang="en-US" dirty="0" smtClean="0"/>
          </a:p>
          <a:p>
            <a:endParaRPr lang="en-US" dirty="0"/>
          </a:p>
        </p:txBody>
      </p:sp>
      <p:pic>
        <p:nvPicPr>
          <p:cNvPr id="4" name="Picture 3" descr="ptg-Goya's Third of May 1808 - 1815"/>
          <p:cNvPicPr>
            <a:picLocks noChangeAspect="1" noChangeArrowheads="1"/>
          </p:cNvPicPr>
          <p:nvPr/>
        </p:nvPicPr>
        <p:blipFill>
          <a:blip r:embed="rId2" cstate="print"/>
          <a:srcRect/>
          <a:stretch>
            <a:fillRect/>
          </a:stretch>
        </p:blipFill>
        <p:spPr bwMode="auto">
          <a:xfrm>
            <a:off x="7008812" y="1905000"/>
            <a:ext cx="4875212" cy="3657600"/>
          </a:xfrm>
          <a:prstGeom prst="rect">
            <a:avLst/>
          </a:prstGeom>
          <a:noFill/>
          <a:ln w="9525">
            <a:solidFill>
              <a:schemeClr val="bg2"/>
            </a:solidFill>
            <a:miter lim="800000"/>
            <a:headEnd/>
            <a:tailEnd/>
          </a:ln>
        </p:spPr>
      </p:pic>
      <p:sp>
        <p:nvSpPr>
          <p:cNvPr id="5" name="TextBox 4"/>
          <p:cNvSpPr txBox="1"/>
          <p:nvPr/>
        </p:nvSpPr>
        <p:spPr>
          <a:xfrm>
            <a:off x="8151812" y="5638800"/>
            <a:ext cx="2743200" cy="738664"/>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Tres</a:t>
            </a:r>
            <a:r>
              <a:rPr lang="en-US" sz="1400" dirty="0" smtClean="0">
                <a:latin typeface="Times New Roman" pitchFamily="18" charset="0"/>
                <a:cs typeface="Times New Roman" pitchFamily="18" charset="0"/>
              </a:rPr>
              <a:t> de Mayo”</a:t>
            </a:r>
          </a:p>
          <a:p>
            <a:pPr algn="ctr"/>
            <a:r>
              <a:rPr lang="en-US" sz="1400" dirty="0" smtClean="0">
                <a:latin typeface="Times New Roman" pitchFamily="18" charset="0"/>
                <a:cs typeface="Times New Roman" pitchFamily="18" charset="0"/>
              </a:rPr>
              <a:t>By Goya</a:t>
            </a:r>
          </a:p>
          <a:p>
            <a:pPr algn="ctr"/>
            <a:r>
              <a:rPr lang="en-US" sz="1400" dirty="0" smtClean="0">
                <a:latin typeface="Times New Roman" pitchFamily="18" charset="0"/>
                <a:cs typeface="Times New Roman" pitchFamily="18" charset="0"/>
              </a:rPr>
              <a:t>Courtesy of Google Images</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970798674"/>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latin typeface="Vivaldi" pitchFamily="66" charset="0"/>
              </a:rPr>
              <a:t>A Brief Look at My Work in Spain</a:t>
            </a:r>
            <a:endParaRPr lang="en-US" sz="4800" b="1" dirty="0">
              <a:latin typeface="Vivaldi" pitchFamily="66" charset="0"/>
            </a:endParaRPr>
          </a:p>
        </p:txBody>
      </p:sp>
      <p:pic>
        <p:nvPicPr>
          <p:cNvPr id="4" name="Picture 21" descr="map-Spanish War for Independence, 1807-1813"/>
          <p:cNvPicPr>
            <a:picLocks noGrp="1" noChangeAspect="1" noChangeArrowheads="1"/>
          </p:cNvPicPr>
          <p:nvPr>
            <p:ph idx="1"/>
          </p:nvPr>
        </p:nvPicPr>
        <p:blipFill>
          <a:blip r:embed="rId2" cstate="print">
            <a:lum contrast="6000"/>
          </a:blip>
          <a:srcRect/>
          <a:stretch>
            <a:fillRect/>
          </a:stretch>
        </p:blipFill>
        <p:spPr bwMode="auto">
          <a:xfrm>
            <a:off x="2970212" y="1524000"/>
            <a:ext cx="5257800" cy="4191000"/>
          </a:xfrm>
          <a:prstGeom prst="rect">
            <a:avLst/>
          </a:prstGeom>
          <a:noFill/>
          <a:ln w="9525">
            <a:solidFill>
              <a:schemeClr val="bg2"/>
            </a:solidFill>
            <a:miter lim="800000"/>
            <a:headEnd/>
            <a:tailEnd/>
          </a:ln>
        </p:spPr>
      </p:pic>
      <p:sp>
        <p:nvSpPr>
          <p:cNvPr id="5" name="Rectangle 4"/>
          <p:cNvSpPr/>
          <p:nvPr/>
        </p:nvSpPr>
        <p:spPr>
          <a:xfrm>
            <a:off x="2817812" y="6019800"/>
            <a:ext cx="5611715" cy="646331"/>
          </a:xfrm>
          <a:prstGeom prst="rect">
            <a:avLst/>
          </a:prstGeom>
        </p:spPr>
        <p:txBody>
          <a:bodyPr wrap="square">
            <a:spAutoFit/>
          </a:bodyPr>
          <a:lstStyle/>
          <a:p>
            <a:endParaRPr lang="en-US" b="1" dirty="0" smtClean="0"/>
          </a:p>
          <a:p>
            <a:r>
              <a:rPr lang="en-US" b="1" dirty="0" smtClean="0"/>
              <a:t>Video</a:t>
            </a:r>
            <a:r>
              <a:rPr lang="en-US" dirty="0" smtClean="0"/>
              <a:t>: </a:t>
            </a:r>
            <a:r>
              <a:rPr lang="en-US" dirty="0" smtClean="0">
                <a:hlinkClick r:id="rId3" action="ppaction://hlinksldjump"/>
              </a:rPr>
              <a:t>www.youtube.com/watch?v=EnRhAga9tuE</a:t>
            </a:r>
            <a:endParaRPr lang="en-US" dirty="0" smtClean="0"/>
          </a:p>
        </p:txBody>
      </p:sp>
      <p:sp>
        <p:nvSpPr>
          <p:cNvPr id="6" name="TextBox 5"/>
          <p:cNvSpPr txBox="1"/>
          <p:nvPr/>
        </p:nvSpPr>
        <p:spPr>
          <a:xfrm>
            <a:off x="4037012" y="5791200"/>
            <a:ext cx="3048000" cy="369332"/>
          </a:xfrm>
          <a:prstGeom prst="rect">
            <a:avLst/>
          </a:prstGeom>
          <a:noFill/>
        </p:spPr>
        <p:txBody>
          <a:bodyPr wrap="square" rtlCol="0">
            <a:spAutoFit/>
          </a:bodyPr>
          <a:lstStyle/>
          <a:p>
            <a:r>
              <a:rPr lang="en-US" dirty="0" smtClean="0"/>
              <a:t>Courtesy of Google Images</a:t>
            </a:r>
            <a:endParaRPr lang="en-US" dirty="0"/>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971800"/>
            <a:ext cx="6781799" cy="3733800"/>
          </a:xfrm>
        </p:spPr>
        <p:txBody>
          <a:bodyPr>
            <a:normAutofit fontScale="90000"/>
          </a:bodyPr>
          <a:lstStyle/>
          <a:p>
            <a:r>
              <a:rPr lang="en-US" sz="2800" dirty="0" smtClean="0"/>
              <a:t>I poured my 500,00 troops into Spain over the next few years</a:t>
            </a:r>
            <a:br>
              <a:rPr lang="en-US" sz="2800" dirty="0" smtClean="0"/>
            </a:br>
            <a:r>
              <a:rPr lang="en-US" sz="2800" dirty="0" smtClean="0"/>
              <a:t/>
            </a:r>
            <a:br>
              <a:rPr lang="en-US" sz="2800" dirty="0" smtClean="0"/>
            </a:br>
            <a:r>
              <a:rPr lang="en-US" sz="2800" dirty="0" smtClean="0"/>
              <a:t>Unfortunately some of the French generals had trouble subduing the pesky Spanish rebels  </a:t>
            </a:r>
            <a:br>
              <a:rPr lang="en-US" sz="2800" dirty="0" smtClean="0"/>
            </a:br>
            <a:r>
              <a:rPr lang="en-US" sz="2800" dirty="0" smtClean="0"/>
              <a:t/>
            </a:r>
            <a:br>
              <a:rPr lang="en-US" sz="2800" dirty="0" smtClean="0"/>
            </a:br>
            <a:r>
              <a:rPr lang="en-US" sz="2800" dirty="0" smtClean="0"/>
              <a:t>The British had viewed this uprising as an opportunity to weaken me</a:t>
            </a:r>
            <a:br>
              <a:rPr lang="en-US" sz="2800" dirty="0" smtClean="0"/>
            </a:br>
            <a:r>
              <a:rPr lang="en-US" sz="2800" dirty="0" smtClean="0"/>
              <a:t/>
            </a:r>
            <a:br>
              <a:rPr lang="en-US" sz="2800" dirty="0" smtClean="0"/>
            </a:br>
            <a:r>
              <a:rPr lang="en-US" sz="2800" dirty="0" smtClean="0"/>
              <a:t>They moved an army into  Portugal to protect that country and to aid the Spanish guerillas</a:t>
            </a:r>
            <a:br>
              <a:rPr lang="en-US" sz="2800" dirty="0" smtClean="0"/>
            </a:br>
            <a:r>
              <a:rPr lang="en-US" sz="2800" dirty="0" smtClean="0"/>
              <a:t/>
            </a:r>
            <a:br>
              <a:rPr lang="en-US" sz="2800" dirty="0" smtClean="0"/>
            </a:br>
            <a:r>
              <a:rPr lang="en-US" sz="2800" dirty="0" smtClean="0"/>
              <a:t>After 5 long years of savage fighting, our troops were finally pushed back across the </a:t>
            </a:r>
            <a:r>
              <a:rPr lang="en-US" sz="2800" dirty="0" err="1" smtClean="0"/>
              <a:t>Pyrennes</a:t>
            </a:r>
            <a:r>
              <a:rPr lang="en-US" sz="2800" dirty="0" smtClean="0"/>
              <a:t> Mountains out of Spain</a:t>
            </a:r>
          </a:p>
        </p:txBody>
      </p:sp>
      <p:sp>
        <p:nvSpPr>
          <p:cNvPr id="3" name="Text Placeholder 2"/>
          <p:cNvSpPr>
            <a:spLocks noGrp="1"/>
          </p:cNvSpPr>
          <p:nvPr>
            <p:ph type="body" idx="1"/>
          </p:nvPr>
        </p:nvSpPr>
        <p:spPr>
          <a:xfrm>
            <a:off x="1827212" y="457200"/>
            <a:ext cx="7543800" cy="1066800"/>
          </a:xfrm>
        </p:spPr>
        <p:txBody>
          <a:bodyPr>
            <a:normAutofit/>
          </a:bodyPr>
          <a:lstStyle/>
          <a:p>
            <a:pPr algn="ctr"/>
            <a:r>
              <a:rPr lang="en-US" sz="3200" dirty="0" smtClean="0"/>
              <a:t>Problems With Spain Begin to Arise</a:t>
            </a:r>
            <a:endParaRPr lang="en-US" sz="3200" dirty="0"/>
          </a:p>
        </p:txBody>
      </p:sp>
      <p:pic>
        <p:nvPicPr>
          <p:cNvPr id="5" name="Picture 5" descr="Antoine-Jean_Gros-Surrender of Madrid in 1810"/>
          <p:cNvPicPr>
            <a:picLocks noChangeAspect="1" noChangeArrowheads="1"/>
          </p:cNvPicPr>
          <p:nvPr/>
        </p:nvPicPr>
        <p:blipFill>
          <a:blip r:embed="rId2" cstate="print">
            <a:lum bright="6000" contrast="6000"/>
          </a:blip>
          <a:srcRect/>
          <a:stretch>
            <a:fillRect/>
          </a:stretch>
        </p:blipFill>
        <p:spPr bwMode="auto">
          <a:xfrm>
            <a:off x="7389812" y="1905000"/>
            <a:ext cx="4543660" cy="3679580"/>
          </a:xfrm>
          <a:prstGeom prst="rect">
            <a:avLst/>
          </a:prstGeom>
          <a:noFill/>
          <a:ln w="9525">
            <a:solidFill>
              <a:schemeClr val="bg2"/>
            </a:solidFill>
            <a:miter lim="800000"/>
            <a:headEnd/>
            <a:tailEnd/>
          </a:ln>
        </p:spPr>
      </p:pic>
      <p:sp>
        <p:nvSpPr>
          <p:cNvPr id="6" name="TextBox 5"/>
          <p:cNvSpPr txBox="1"/>
          <p:nvPr/>
        </p:nvSpPr>
        <p:spPr>
          <a:xfrm>
            <a:off x="8609012" y="5791200"/>
            <a:ext cx="2819400" cy="830997"/>
          </a:xfrm>
          <a:prstGeom prst="rect">
            <a:avLst/>
          </a:prstGeom>
          <a:noFill/>
        </p:spPr>
        <p:txBody>
          <a:bodyPr wrap="square" rtlCol="0">
            <a:spAutoFit/>
          </a:bodyPr>
          <a:lstStyle/>
          <a:p>
            <a:pPr algn="ctr"/>
            <a:r>
              <a:rPr lang="en-US" sz="1200" dirty="0" smtClean="0"/>
              <a:t>Me at the Surrender of Madrid May, 1809</a:t>
            </a:r>
          </a:p>
          <a:p>
            <a:pPr algn="ctr"/>
            <a:r>
              <a:rPr lang="en-US" sz="1200" dirty="0" smtClean="0"/>
              <a:t>By Goya</a:t>
            </a:r>
          </a:p>
          <a:p>
            <a:pPr algn="ctr"/>
            <a:r>
              <a:rPr lang="en-US" sz="1200" dirty="0" smtClean="0"/>
              <a:t>Courtesy of Google Images</a:t>
            </a:r>
            <a:endParaRPr lang="en-US" sz="1200" dirty="0"/>
          </a:p>
        </p:txBody>
      </p:sp>
    </p:spTree>
    <p:extLst>
      <p:ext uri="{BB962C8B-B14F-4D97-AF65-F5344CB8AC3E}">
        <p14:creationId xmlns:p14="http://schemas.microsoft.com/office/powerpoint/2010/main" val="232995028"/>
      </p:ext>
    </p:extLst>
  </p:cSld>
  <p:clrMapOvr>
    <a:masterClrMapping/>
  </p:clrMapOvr>
  <p:transition spd="med">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152400"/>
            <a:ext cx="9601200" cy="1143000"/>
          </a:xfrm>
        </p:spPr>
        <p:txBody>
          <a:bodyPr/>
          <a:lstStyle/>
          <a:p>
            <a:pPr algn="ctr"/>
            <a:r>
              <a:rPr lang="en-US" dirty="0" smtClean="0"/>
              <a:t>At the same time…</a:t>
            </a:r>
            <a:endParaRPr lang="en-US" dirty="0"/>
          </a:p>
        </p:txBody>
      </p:sp>
      <p:sp>
        <p:nvSpPr>
          <p:cNvPr id="3" name="Text Placeholder 2"/>
          <p:cNvSpPr>
            <a:spLocks noGrp="1"/>
          </p:cNvSpPr>
          <p:nvPr>
            <p:ph type="body" idx="1"/>
          </p:nvPr>
        </p:nvSpPr>
        <p:spPr>
          <a:xfrm>
            <a:off x="3732212" y="914400"/>
            <a:ext cx="4646376" cy="762000"/>
          </a:xfrm>
        </p:spPr>
        <p:txBody>
          <a:bodyPr/>
          <a:lstStyle/>
          <a:p>
            <a:pPr algn="ctr"/>
            <a:r>
              <a:rPr lang="en-US" dirty="0" smtClean="0"/>
              <a:t>Napoleon problem’s in the French State:</a:t>
            </a:r>
            <a:endParaRPr lang="en-US" dirty="0"/>
          </a:p>
        </p:txBody>
      </p:sp>
      <p:sp>
        <p:nvSpPr>
          <p:cNvPr id="4" name="Content Placeholder 3"/>
          <p:cNvSpPr>
            <a:spLocks noGrp="1"/>
          </p:cNvSpPr>
          <p:nvPr>
            <p:ph sz="half" idx="2"/>
          </p:nvPr>
        </p:nvSpPr>
        <p:spPr>
          <a:xfrm>
            <a:off x="150812" y="1981200"/>
            <a:ext cx="5410200" cy="4648200"/>
          </a:xfrm>
        </p:spPr>
        <p:txBody>
          <a:bodyPr/>
          <a:lstStyle/>
          <a:p>
            <a:pPr marL="365760" indent="-283464" fontAlgn="auto">
              <a:spcAft>
                <a:spcPts val="0"/>
              </a:spcAft>
              <a:buFont typeface="Wingdings 2"/>
              <a:buChar char=""/>
              <a:defRPr/>
            </a:pPr>
            <a:r>
              <a:rPr lang="en-US" dirty="0" smtClean="0"/>
              <a:t>Many Europeans hated the Continental System that I created </a:t>
            </a:r>
          </a:p>
          <a:p>
            <a:pPr marL="365760" indent="-283464" fontAlgn="auto">
              <a:spcAft>
                <a:spcPts val="0"/>
              </a:spcAft>
              <a:buFont typeface="Wingdings 2"/>
              <a:buChar char=""/>
              <a:defRPr/>
            </a:pPr>
            <a:r>
              <a:rPr lang="en-US" b="1" dirty="0" smtClean="0"/>
              <a:t>Continental System: </a:t>
            </a:r>
            <a:r>
              <a:rPr lang="en-US" dirty="0" smtClean="0"/>
              <a:t> also known as Continental Blockade, the foreign policy mine which brought into effect a large-scale embargo against British trade</a:t>
            </a:r>
          </a:p>
          <a:p>
            <a:r>
              <a:rPr lang="en-US" dirty="0" smtClean="0"/>
              <a:t>Revolutionary ideals of self-government spurred nationalism in conquered states</a:t>
            </a:r>
          </a:p>
          <a:p>
            <a:endParaRPr lang="en-US" dirty="0"/>
          </a:p>
        </p:txBody>
      </p:sp>
      <p:pic>
        <p:nvPicPr>
          <p:cNvPr id="1026" name="Picture 2" descr="http://www.google.com/url?source=imglanding&amp;ct=img&amp;q=http://astro.temple.edu/~barbday/Europe66/resources/images/The%20Continental%20System%201806-1810%20copy.jpg&amp;sa=X&amp;ei=EMnRUK2gA-PFigLlmYHgBw&amp;ved=0CAkQ8wc&amp;usg=AFQjCNGv7N_r18oHV8yDV5dKIVizbQkOCA"/>
          <p:cNvPicPr>
            <a:picLocks noChangeAspect="1" noChangeArrowheads="1"/>
          </p:cNvPicPr>
          <p:nvPr/>
        </p:nvPicPr>
        <p:blipFill>
          <a:blip r:embed="rId2" cstate="print"/>
          <a:srcRect/>
          <a:stretch>
            <a:fillRect/>
          </a:stretch>
        </p:blipFill>
        <p:spPr bwMode="auto">
          <a:xfrm>
            <a:off x="5637212" y="1828800"/>
            <a:ext cx="6162675" cy="4343400"/>
          </a:xfrm>
          <a:prstGeom prst="rect">
            <a:avLst/>
          </a:prstGeom>
          <a:noFill/>
        </p:spPr>
      </p:pic>
      <p:sp>
        <p:nvSpPr>
          <p:cNvPr id="8" name="TextBox 7"/>
          <p:cNvSpPr txBox="1"/>
          <p:nvPr/>
        </p:nvSpPr>
        <p:spPr>
          <a:xfrm>
            <a:off x="7389812" y="6324600"/>
            <a:ext cx="2667000" cy="307777"/>
          </a:xfrm>
          <a:prstGeom prst="rect">
            <a:avLst/>
          </a:prstGeom>
          <a:noFill/>
        </p:spPr>
        <p:txBody>
          <a:bodyPr wrap="square" rtlCol="0">
            <a:spAutoFit/>
          </a:bodyPr>
          <a:lstStyle/>
          <a:p>
            <a:pPr algn="ctr"/>
            <a:r>
              <a:rPr lang="en-US" sz="1400" dirty="0" smtClean="0"/>
              <a:t>Courtesy of Google Images</a:t>
            </a:r>
            <a:endParaRPr lang="en-US" sz="1400" dirty="0"/>
          </a:p>
        </p:txBody>
      </p:sp>
    </p:spTree>
  </p:cSld>
  <p:clrMapOvr>
    <a:masterClrMapping/>
  </p:clrMapOvr>
  <p:transition spd="med">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685800"/>
            <a:ext cx="9601200" cy="838200"/>
          </a:xfrm>
        </p:spPr>
        <p:txBody>
          <a:bodyPr>
            <a:normAutofit fontScale="90000"/>
          </a:bodyPr>
          <a:lstStyle/>
          <a:p>
            <a:pPr algn="ctr"/>
            <a:r>
              <a:rPr lang="en-US" sz="6000" dirty="0" smtClean="0">
                <a:latin typeface="Vivaldi" pitchFamily="66" charset="0"/>
              </a:rPr>
              <a:t>The </a:t>
            </a:r>
            <a:r>
              <a:rPr lang="en-US" sz="6000" b="1" dirty="0" smtClean="0">
                <a:latin typeface="Vivaldi" pitchFamily="66" charset="0"/>
              </a:rPr>
              <a:t>“Big Blunder” </a:t>
            </a:r>
            <a:r>
              <a:rPr lang="en-US" dirty="0" smtClean="0"/>
              <a:t>– Russia</a:t>
            </a:r>
            <a:br>
              <a:rPr lang="en-US" dirty="0" smtClean="0"/>
            </a:br>
            <a:endParaRPr lang="en-US" dirty="0"/>
          </a:p>
        </p:txBody>
      </p:sp>
      <p:sp>
        <p:nvSpPr>
          <p:cNvPr id="5" name="Text Placeholder 4"/>
          <p:cNvSpPr>
            <a:spLocks noGrp="1"/>
          </p:cNvSpPr>
          <p:nvPr>
            <p:ph type="body" sz="quarter" idx="3"/>
          </p:nvPr>
        </p:nvSpPr>
        <p:spPr>
          <a:xfrm>
            <a:off x="5332412" y="914400"/>
            <a:ext cx="1905000" cy="762000"/>
          </a:xfrm>
        </p:spPr>
        <p:txBody>
          <a:bodyPr/>
          <a:lstStyle/>
          <a:p>
            <a:r>
              <a:rPr lang="en-US" dirty="0" smtClean="0">
                <a:solidFill>
                  <a:srgbClr val="FFFFFF"/>
                </a:solidFill>
                <a:latin typeface="Comic Sans MS" pitchFamily="66" charset="0"/>
              </a:rPr>
              <a:t>(1812-1813)</a:t>
            </a:r>
            <a:endParaRPr lang="en-US" dirty="0"/>
          </a:p>
        </p:txBody>
      </p:sp>
      <p:sp>
        <p:nvSpPr>
          <p:cNvPr id="6" name="Content Placeholder 5"/>
          <p:cNvSpPr>
            <a:spLocks noGrp="1"/>
          </p:cNvSpPr>
          <p:nvPr>
            <p:ph sz="quarter" idx="4"/>
          </p:nvPr>
        </p:nvSpPr>
        <p:spPr>
          <a:xfrm>
            <a:off x="227012" y="1676400"/>
            <a:ext cx="6934201" cy="4953000"/>
          </a:xfrm>
        </p:spPr>
        <p:txBody>
          <a:bodyPr>
            <a:normAutofit fontScale="92500" lnSpcReduction="20000"/>
          </a:bodyPr>
          <a:lstStyle/>
          <a:p>
            <a:pPr marL="465138" indent="-465138">
              <a:spcBef>
                <a:spcPct val="50000"/>
              </a:spcBef>
              <a:buClr>
                <a:srgbClr val="FAD20C"/>
              </a:buClr>
            </a:pPr>
            <a:r>
              <a:rPr lang="en-US" sz="2200" dirty="0" smtClean="0">
                <a:solidFill>
                  <a:srgbClr val="FFFFFF"/>
                </a:solidFill>
                <a:latin typeface="+mj-lt"/>
              </a:rPr>
              <a:t>My army’s retreat from Spain came on the heels of the Russian Campaign</a:t>
            </a:r>
          </a:p>
          <a:p>
            <a:pPr marL="465138" indent="-465138">
              <a:spcBef>
                <a:spcPct val="50000"/>
              </a:spcBef>
              <a:buClr>
                <a:srgbClr val="FAD20C"/>
              </a:buClr>
            </a:pPr>
            <a:r>
              <a:rPr lang="en-US" sz="2200" dirty="0" smtClean="0">
                <a:solidFill>
                  <a:srgbClr val="FFFFFF"/>
                </a:solidFill>
                <a:latin typeface="+mj-lt"/>
              </a:rPr>
              <a:t>In </a:t>
            </a:r>
            <a:r>
              <a:rPr lang="en-US" sz="2200" b="1" dirty="0" smtClean="0">
                <a:solidFill>
                  <a:srgbClr val="FFFFFF"/>
                </a:solidFill>
                <a:latin typeface="+mj-lt"/>
              </a:rPr>
              <a:t>July, 1812 </a:t>
            </a:r>
            <a:r>
              <a:rPr lang="en-US" sz="2200" dirty="0" smtClean="0">
                <a:solidFill>
                  <a:srgbClr val="FFFFFF"/>
                </a:solidFill>
                <a:latin typeface="+mj-lt"/>
              </a:rPr>
              <a:t>I led my Grand Army of 614,000 men  eastward across central Europe and into Russia</a:t>
            </a:r>
          </a:p>
          <a:p>
            <a:pPr marL="1084263" lvl="1" indent="-339725">
              <a:spcBef>
                <a:spcPct val="50000"/>
              </a:spcBef>
              <a:buClr>
                <a:srgbClr val="FF9F9F"/>
              </a:buClr>
              <a:buSzPct val="130000"/>
              <a:buFont typeface="Wingdings" pitchFamily="2" charset="2"/>
              <a:buChar char="§"/>
            </a:pPr>
            <a:r>
              <a:rPr lang="en-US" sz="1900" dirty="0" smtClean="0">
                <a:solidFill>
                  <a:srgbClr val="FFFFFF"/>
                </a:solidFill>
                <a:latin typeface="+mj-lt"/>
                <a:sym typeface="Wingdings" pitchFamily="2" charset="2"/>
              </a:rPr>
              <a:t>The Russians avoided a direct</a:t>
            </a:r>
            <a:br>
              <a:rPr lang="en-US" sz="1900" dirty="0" smtClean="0">
                <a:solidFill>
                  <a:srgbClr val="FFFFFF"/>
                </a:solidFill>
                <a:latin typeface="+mj-lt"/>
                <a:sym typeface="Wingdings" pitchFamily="2" charset="2"/>
              </a:rPr>
            </a:br>
            <a:r>
              <a:rPr lang="en-US" sz="1900" dirty="0" smtClean="0">
                <a:solidFill>
                  <a:srgbClr val="FFFFFF"/>
                </a:solidFill>
                <a:latin typeface="+mj-lt"/>
                <a:sym typeface="Wingdings" pitchFamily="2" charset="2"/>
              </a:rPr>
              <a:t>confrontation with me (cowards)</a:t>
            </a:r>
          </a:p>
          <a:p>
            <a:pPr marL="1084263" lvl="1" indent="-339725">
              <a:spcBef>
                <a:spcPct val="50000"/>
              </a:spcBef>
              <a:buClr>
                <a:srgbClr val="FF9F9F"/>
              </a:buClr>
              <a:buSzPct val="130000"/>
              <a:buFont typeface="Wingdings" pitchFamily="2" charset="2"/>
              <a:buChar char="§"/>
            </a:pPr>
            <a:r>
              <a:rPr lang="en-US" sz="1900" dirty="0" smtClean="0">
                <a:solidFill>
                  <a:srgbClr val="FFFFFF"/>
                </a:solidFill>
                <a:latin typeface="+mj-lt"/>
                <a:sym typeface="Wingdings" pitchFamily="2" charset="2"/>
              </a:rPr>
              <a:t>They retreated to Moscow, drawing our troops into the interior of Russia [hoping that it’s size and the weather would act as “support” for the Russian cause]</a:t>
            </a:r>
          </a:p>
          <a:p>
            <a:pPr marL="1084263" lvl="1" indent="-339725">
              <a:spcBef>
                <a:spcPct val="50000"/>
              </a:spcBef>
              <a:buClr>
                <a:srgbClr val="FF9F9F"/>
              </a:buClr>
              <a:buSzPct val="130000"/>
              <a:buFont typeface="Wingdings" pitchFamily="2" charset="2"/>
              <a:buChar char="§"/>
            </a:pPr>
            <a:r>
              <a:rPr lang="en-US" sz="1900" dirty="0" smtClean="0">
                <a:solidFill>
                  <a:srgbClr val="FFFFFF"/>
                </a:solidFill>
                <a:latin typeface="+mj-lt"/>
                <a:sym typeface="Wingdings" pitchFamily="2" charset="2"/>
              </a:rPr>
              <a:t>The Russian nobles abandoned their estates and burned their crops to the ground, leaving the French to operate far from their supply bases in territory stripped of food</a:t>
            </a:r>
          </a:p>
          <a:p>
            <a:pPr marL="1084263" lvl="1" indent="-339725">
              <a:spcBef>
                <a:spcPct val="50000"/>
              </a:spcBef>
              <a:buClr>
                <a:srgbClr val="FF9F9F"/>
              </a:buClr>
              <a:buSzPct val="130000"/>
              <a:buFont typeface="Wingdings" pitchFamily="2" charset="2"/>
              <a:buChar char="§"/>
            </a:pPr>
            <a:r>
              <a:rPr lang="en-US" sz="1900" dirty="0" smtClean="0">
                <a:solidFill>
                  <a:srgbClr val="FFFFFF"/>
                </a:solidFill>
                <a:latin typeface="+mj-lt"/>
                <a:sym typeface="Wingdings" pitchFamily="2" charset="2"/>
              </a:rPr>
              <a:t>That winter proved to be the harshest my army and I had ever witnessed</a:t>
            </a:r>
          </a:p>
          <a:p>
            <a:pPr marL="465138" indent="-465138">
              <a:spcBef>
                <a:spcPct val="50000"/>
              </a:spcBef>
              <a:buClr>
                <a:srgbClr val="FAD20C"/>
              </a:buClr>
            </a:pPr>
            <a:r>
              <a:rPr lang="en-US" sz="2200" b="1" dirty="0" smtClean="0">
                <a:solidFill>
                  <a:srgbClr val="FFFFFF"/>
                </a:solidFill>
                <a:latin typeface="+mj-lt"/>
              </a:rPr>
              <a:t>September 14, 1812 </a:t>
            </a:r>
            <a:r>
              <a:rPr lang="en-US" sz="2200" dirty="0" smtClean="0">
                <a:solidFill>
                  <a:srgbClr val="FFFFFF"/>
                </a:solidFill>
                <a:latin typeface="+mj-lt"/>
                <a:sym typeface="Wingdings" pitchFamily="2" charset="2"/>
              </a:rPr>
              <a:t> we reached Moscow, but the city had largely been abandoned</a:t>
            </a:r>
          </a:p>
          <a:p>
            <a:pPr marL="465138" indent="-465138">
              <a:spcBef>
                <a:spcPct val="50000"/>
              </a:spcBef>
              <a:buClr>
                <a:srgbClr val="FAD20C"/>
              </a:buClr>
            </a:pPr>
            <a:r>
              <a:rPr lang="en-US" sz="2200" dirty="0" smtClean="0">
                <a:solidFill>
                  <a:srgbClr val="FFFFFF"/>
                </a:solidFill>
                <a:latin typeface="+mj-lt"/>
                <a:sym typeface="Wingdings" pitchFamily="2" charset="2"/>
              </a:rPr>
              <a:t>The Russians had set fire to the city</a:t>
            </a:r>
            <a:endParaRPr lang="en-US" sz="1900" dirty="0" smtClean="0">
              <a:solidFill>
                <a:srgbClr val="FFFFFF"/>
              </a:solidFill>
              <a:latin typeface="+mj-lt"/>
              <a:sym typeface="Wingdings" pitchFamily="2" charset="2"/>
            </a:endParaRPr>
          </a:p>
          <a:p>
            <a:pPr marL="1084263" lvl="1" indent="-339725">
              <a:spcBef>
                <a:spcPct val="50000"/>
              </a:spcBef>
              <a:buClr>
                <a:srgbClr val="FF9F9F"/>
              </a:buClr>
              <a:buSzPct val="130000"/>
              <a:buNone/>
            </a:pPr>
            <a:endParaRPr lang="en-US" sz="1900" dirty="0" smtClean="0">
              <a:solidFill>
                <a:srgbClr val="FFFFFF"/>
              </a:solidFill>
              <a:latin typeface="Comic Sans MS" pitchFamily="66" charset="0"/>
              <a:sym typeface="Wingdings" pitchFamily="2" charset="2"/>
            </a:endParaRPr>
          </a:p>
          <a:p>
            <a:endParaRPr lang="en-US" dirty="0"/>
          </a:p>
        </p:txBody>
      </p:sp>
      <p:pic>
        <p:nvPicPr>
          <p:cNvPr id="7" name="Picture 4" descr="Burning of Moscow"/>
          <p:cNvPicPr>
            <a:picLocks noChangeAspect="1" noChangeArrowheads="1"/>
          </p:cNvPicPr>
          <p:nvPr/>
        </p:nvPicPr>
        <p:blipFill>
          <a:blip r:embed="rId2" cstate="print">
            <a:lum bright="-6000" contrast="6000"/>
          </a:blip>
          <a:srcRect/>
          <a:stretch>
            <a:fillRect/>
          </a:stretch>
        </p:blipFill>
        <p:spPr bwMode="auto">
          <a:xfrm>
            <a:off x="7161212" y="1524000"/>
            <a:ext cx="4841267" cy="4648200"/>
          </a:xfrm>
          <a:prstGeom prst="rect">
            <a:avLst/>
          </a:prstGeom>
          <a:noFill/>
          <a:ln w="9525">
            <a:solidFill>
              <a:schemeClr val="bg2"/>
            </a:solidFill>
            <a:miter lim="800000"/>
            <a:headEnd/>
            <a:tailEnd/>
          </a:ln>
        </p:spPr>
      </p:pic>
      <p:sp>
        <p:nvSpPr>
          <p:cNvPr id="8" name="TextBox 7"/>
          <p:cNvSpPr txBox="1"/>
          <p:nvPr/>
        </p:nvSpPr>
        <p:spPr>
          <a:xfrm>
            <a:off x="8609012" y="6248400"/>
            <a:ext cx="2514600" cy="461665"/>
          </a:xfrm>
          <a:prstGeom prst="rect">
            <a:avLst/>
          </a:prstGeom>
          <a:noFill/>
        </p:spPr>
        <p:txBody>
          <a:bodyPr wrap="square" rtlCol="0">
            <a:spAutoFit/>
          </a:bodyPr>
          <a:lstStyle/>
          <a:p>
            <a:pPr algn="ctr"/>
            <a:r>
              <a:rPr lang="en-US" sz="1200" dirty="0" smtClean="0"/>
              <a:t>Moscow on Fire!</a:t>
            </a:r>
          </a:p>
          <a:p>
            <a:pPr algn="ctr"/>
            <a:r>
              <a:rPr lang="en-US" sz="1200" dirty="0" smtClean="0"/>
              <a:t>Courtesy of Google Images)</a:t>
            </a:r>
            <a:endParaRPr lang="en-US" sz="1200" dirty="0"/>
          </a:p>
        </p:txBody>
      </p:sp>
    </p:spTree>
    <p:extLst>
      <p:ext uri="{BB962C8B-B14F-4D97-AF65-F5344CB8AC3E}">
        <p14:creationId xmlns:p14="http://schemas.microsoft.com/office/powerpoint/2010/main" val="4130843238"/>
      </p:ext>
    </p:extLst>
  </p:cSld>
  <p:clrMapOvr>
    <a:masterClrMapping/>
  </p:clrMapOvr>
  <p:transition spd="med">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0"/>
            <a:ext cx="9601200" cy="1143000"/>
          </a:xfrm>
        </p:spPr>
        <p:txBody>
          <a:bodyPr/>
          <a:lstStyle/>
          <a:p>
            <a:pPr algn="ctr"/>
            <a:r>
              <a:rPr lang="en-US" dirty="0" smtClean="0"/>
              <a:t>Summary of My Experience in Russia</a:t>
            </a:r>
            <a:endParaRPr lang="en-US" dirty="0"/>
          </a:p>
        </p:txBody>
      </p:sp>
      <p:graphicFrame>
        <p:nvGraphicFramePr>
          <p:cNvPr id="3" name="Content Placeholder 3"/>
          <p:cNvGraphicFramePr>
            <a:graphicFrameLocks/>
          </p:cNvGraphicFramePr>
          <p:nvPr/>
        </p:nvGraphicFramePr>
        <p:xfrm>
          <a:off x="1598612" y="1295400"/>
          <a:ext cx="8837612"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41401"/>
      </p:ext>
    </p:extLst>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6412" y="152400"/>
            <a:ext cx="5638800" cy="1231106"/>
          </a:xfrm>
          <a:prstGeom prst="rect">
            <a:avLst/>
          </a:prstGeom>
          <a:noFill/>
        </p:spPr>
        <p:txBody>
          <a:bodyPr wrap="square" rtlCol="0">
            <a:spAutoFit/>
          </a:bodyPr>
          <a:lstStyle/>
          <a:p>
            <a:pPr algn="ctr"/>
            <a:r>
              <a:rPr lang="en-US" sz="2800" b="1" dirty="0" smtClean="0"/>
              <a:t>My Retreat </a:t>
            </a:r>
            <a:br>
              <a:rPr lang="en-US" sz="2800" b="1" dirty="0" smtClean="0"/>
            </a:br>
            <a:r>
              <a:rPr lang="en-US" sz="2800" b="1" dirty="0" smtClean="0"/>
              <a:t>from Moscow (Early 1813)</a:t>
            </a:r>
          </a:p>
          <a:p>
            <a:endParaRPr lang="en-US" dirty="0"/>
          </a:p>
        </p:txBody>
      </p:sp>
      <p:pic>
        <p:nvPicPr>
          <p:cNvPr id="3" name="Picture 4" descr="Napoleons_retreat_from_moscow"/>
          <p:cNvPicPr>
            <a:picLocks noChangeAspect="1" noChangeArrowheads="1"/>
          </p:cNvPicPr>
          <p:nvPr/>
        </p:nvPicPr>
        <p:blipFill>
          <a:blip r:embed="rId2" cstate="print">
            <a:lum bright="-6000" contrast="6000"/>
          </a:blip>
          <a:srcRect/>
          <a:stretch>
            <a:fillRect/>
          </a:stretch>
        </p:blipFill>
        <p:spPr bwMode="auto">
          <a:xfrm>
            <a:off x="2132012" y="1219200"/>
            <a:ext cx="7847012" cy="4343400"/>
          </a:xfrm>
          <a:prstGeom prst="rect">
            <a:avLst/>
          </a:prstGeom>
          <a:noFill/>
          <a:ln w="9525">
            <a:solidFill>
              <a:schemeClr val="bg2"/>
            </a:solidFill>
            <a:miter lim="800000"/>
            <a:headEnd/>
            <a:tailEnd/>
          </a:ln>
        </p:spPr>
      </p:pic>
      <p:sp>
        <p:nvSpPr>
          <p:cNvPr id="4" name="TextBox 3"/>
          <p:cNvSpPr txBox="1"/>
          <p:nvPr/>
        </p:nvSpPr>
        <p:spPr>
          <a:xfrm>
            <a:off x="2513012" y="6211669"/>
            <a:ext cx="7467600" cy="646331"/>
          </a:xfrm>
          <a:prstGeom prst="rect">
            <a:avLst/>
          </a:prstGeom>
          <a:noFill/>
        </p:spPr>
        <p:txBody>
          <a:bodyPr wrap="square" rtlCol="0">
            <a:spAutoFit/>
          </a:bodyPr>
          <a:lstStyle/>
          <a:p>
            <a:pPr algn="ctr"/>
            <a:r>
              <a:rPr lang="en-US" b="1" dirty="0" smtClean="0"/>
              <a:t>Watch to witness the terrors that we witnessed:</a:t>
            </a:r>
          </a:p>
          <a:p>
            <a:pPr algn="ctr"/>
            <a:r>
              <a:rPr lang="en-US" dirty="0" smtClean="0">
                <a:hlinkClick r:id="rId3" action="ppaction://hlinksldjump"/>
              </a:rPr>
              <a:t>https://www.youtube.com/watch?v=2z_w_5M4FBg</a:t>
            </a:r>
            <a:endParaRPr lang="en-US" dirty="0" smtClean="0"/>
          </a:p>
        </p:txBody>
      </p:sp>
      <p:sp>
        <p:nvSpPr>
          <p:cNvPr id="5" name="TextBox 4"/>
          <p:cNvSpPr txBox="1"/>
          <p:nvPr/>
        </p:nvSpPr>
        <p:spPr>
          <a:xfrm>
            <a:off x="4646612" y="5638800"/>
            <a:ext cx="3352800" cy="646331"/>
          </a:xfrm>
          <a:prstGeom prst="rect">
            <a:avLst/>
          </a:prstGeom>
          <a:noFill/>
        </p:spPr>
        <p:txBody>
          <a:bodyPr wrap="square" rtlCol="0">
            <a:spAutoFit/>
          </a:bodyPr>
          <a:lstStyle/>
          <a:p>
            <a:pPr algn="ctr"/>
            <a:r>
              <a:rPr lang="en-US" dirty="0" smtClean="0"/>
              <a:t>Retreat from Russia</a:t>
            </a:r>
          </a:p>
          <a:p>
            <a:pPr algn="ctr"/>
            <a:r>
              <a:rPr lang="en-US" dirty="0" smtClean="0"/>
              <a:t>Courtesy of Google Images</a:t>
            </a:r>
            <a:endParaRPr lang="en-US" dirty="0"/>
          </a:p>
        </p:txBody>
      </p:sp>
    </p:spTree>
    <p:extLst>
      <p:ext uri="{BB962C8B-B14F-4D97-AF65-F5344CB8AC3E}">
        <p14:creationId xmlns:p14="http://schemas.microsoft.com/office/powerpoint/2010/main" val="2254311003"/>
      </p:ext>
    </p:extLst>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2612" y="381000"/>
            <a:ext cx="5638800" cy="1107996"/>
          </a:xfrm>
          <a:prstGeom prst="rect">
            <a:avLst/>
          </a:prstGeom>
          <a:noFill/>
        </p:spPr>
        <p:txBody>
          <a:bodyPr wrap="square" rtlCol="0">
            <a:spAutoFit/>
          </a:bodyPr>
          <a:lstStyle/>
          <a:p>
            <a:pPr algn="ctr"/>
            <a:r>
              <a:rPr lang="en-US" sz="4800" b="1" dirty="0" smtClean="0">
                <a:latin typeface="Vivaldi" pitchFamily="66" charset="0"/>
              </a:rPr>
              <a:t>The 6th Coalition</a:t>
            </a:r>
          </a:p>
          <a:p>
            <a:endParaRPr lang="en-US" dirty="0"/>
          </a:p>
        </p:txBody>
      </p:sp>
      <p:sp>
        <p:nvSpPr>
          <p:cNvPr id="4" name="Rectangle 6"/>
          <p:cNvSpPr>
            <a:spLocks noChangeArrowheads="1"/>
          </p:cNvSpPr>
          <p:nvPr/>
        </p:nvSpPr>
        <p:spPr bwMode="auto">
          <a:xfrm>
            <a:off x="2055812" y="1447800"/>
            <a:ext cx="2019300" cy="808038"/>
          </a:xfrm>
          <a:prstGeom prst="rect">
            <a:avLst/>
          </a:prstGeom>
          <a:noFill/>
          <a:ln w="9525">
            <a:noFill/>
            <a:miter lim="800000"/>
            <a:headEnd/>
            <a:tailEnd/>
          </a:ln>
          <a:effectLst/>
        </p:spPr>
        <p:txBody>
          <a:bodyPr/>
          <a:lstStyle/>
          <a:p>
            <a:pPr algn="r">
              <a:spcBef>
                <a:spcPct val="20000"/>
              </a:spcBef>
            </a:pPr>
            <a:r>
              <a:rPr lang="en-US" sz="2400" dirty="0">
                <a:solidFill>
                  <a:srgbClr val="FF0000"/>
                </a:solidFill>
                <a:latin typeface="Comic Sans MS" pitchFamily="66" charset="0"/>
              </a:rPr>
              <a:t>France </a:t>
            </a:r>
            <a:r>
              <a:rPr lang="en-US" sz="2400" dirty="0">
                <a:solidFill>
                  <a:srgbClr val="FF0000"/>
                </a:solidFill>
                <a:latin typeface="Comic Sans MS" pitchFamily="66" charset="0"/>
                <a:sym typeface="Wingdings" pitchFamily="2" charset="2"/>
              </a:rPr>
              <a:t></a:t>
            </a:r>
            <a:endParaRPr lang="en-US" sz="2400" dirty="0">
              <a:solidFill>
                <a:srgbClr val="FF0000"/>
              </a:solidFill>
              <a:latin typeface="Comic Sans MS" pitchFamily="66" charset="0"/>
            </a:endParaRPr>
          </a:p>
        </p:txBody>
      </p:sp>
      <p:sp>
        <p:nvSpPr>
          <p:cNvPr id="5" name="Rectangle 7"/>
          <p:cNvSpPr>
            <a:spLocks noChangeArrowheads="1"/>
          </p:cNvSpPr>
          <p:nvPr/>
        </p:nvSpPr>
        <p:spPr bwMode="auto">
          <a:xfrm>
            <a:off x="455612" y="1447800"/>
            <a:ext cx="2019300" cy="808038"/>
          </a:xfrm>
          <a:prstGeom prst="rect">
            <a:avLst/>
          </a:prstGeom>
          <a:noFill/>
          <a:ln w="9525">
            <a:noFill/>
            <a:miter lim="800000"/>
            <a:headEnd/>
            <a:tailEnd/>
          </a:ln>
          <a:effectLst/>
        </p:spPr>
        <p:txBody>
          <a:bodyPr/>
          <a:lstStyle/>
          <a:p>
            <a:pPr algn="r">
              <a:spcBef>
                <a:spcPct val="20000"/>
              </a:spcBef>
            </a:pPr>
            <a:r>
              <a:rPr lang="en-US" sz="2400" b="1" dirty="0">
                <a:solidFill>
                  <a:srgbClr val="FF8181"/>
                </a:solidFill>
                <a:latin typeface="Comic Sans MS" pitchFamily="66" charset="0"/>
              </a:rPr>
              <a:t>1813-1814:</a:t>
            </a:r>
          </a:p>
        </p:txBody>
      </p:sp>
      <p:sp>
        <p:nvSpPr>
          <p:cNvPr id="6" name="Line 12"/>
          <p:cNvSpPr>
            <a:spLocks noChangeShapeType="1"/>
          </p:cNvSpPr>
          <p:nvPr/>
        </p:nvSpPr>
        <p:spPr bwMode="auto">
          <a:xfrm>
            <a:off x="2476500" y="1431925"/>
            <a:ext cx="0" cy="1616075"/>
          </a:xfrm>
          <a:prstGeom prst="line">
            <a:avLst/>
          </a:prstGeom>
          <a:noFill/>
          <a:ln w="12700">
            <a:noFill/>
            <a:round/>
            <a:headEnd/>
            <a:tailEnd/>
          </a:ln>
          <a:effectLst/>
        </p:spPr>
        <p:txBody>
          <a:bodyPr/>
          <a:lstStyle/>
          <a:p>
            <a:endParaRPr lang="en-US"/>
          </a:p>
        </p:txBody>
      </p:sp>
      <p:sp>
        <p:nvSpPr>
          <p:cNvPr id="7" name="Line 13"/>
          <p:cNvSpPr>
            <a:spLocks noChangeShapeType="1"/>
          </p:cNvSpPr>
          <p:nvPr/>
        </p:nvSpPr>
        <p:spPr bwMode="auto">
          <a:xfrm>
            <a:off x="4495800" y="1431925"/>
            <a:ext cx="0" cy="808038"/>
          </a:xfrm>
          <a:prstGeom prst="line">
            <a:avLst/>
          </a:prstGeom>
          <a:noFill/>
          <a:ln w="12700">
            <a:noFill/>
            <a:round/>
            <a:headEnd/>
            <a:tailEnd/>
          </a:ln>
          <a:effectLst/>
        </p:spPr>
        <p:txBody>
          <a:bodyPr/>
          <a:lstStyle/>
          <a:p>
            <a:endParaRPr lang="en-US"/>
          </a:p>
        </p:txBody>
      </p:sp>
      <p:sp>
        <p:nvSpPr>
          <p:cNvPr id="8" name="Line 14"/>
          <p:cNvSpPr>
            <a:spLocks noChangeShapeType="1"/>
          </p:cNvSpPr>
          <p:nvPr/>
        </p:nvSpPr>
        <p:spPr bwMode="auto">
          <a:xfrm>
            <a:off x="5715000" y="1431925"/>
            <a:ext cx="0" cy="808038"/>
          </a:xfrm>
          <a:prstGeom prst="line">
            <a:avLst/>
          </a:prstGeom>
          <a:noFill/>
          <a:ln w="12700">
            <a:noFill/>
            <a:round/>
            <a:headEnd/>
            <a:tailEnd/>
          </a:ln>
          <a:effectLst/>
        </p:spPr>
        <p:txBody>
          <a:bodyPr/>
          <a:lstStyle/>
          <a:p>
            <a:endParaRPr lang="en-US"/>
          </a:p>
        </p:txBody>
      </p:sp>
      <p:sp>
        <p:nvSpPr>
          <p:cNvPr id="9" name="AutoShape 16"/>
          <p:cNvSpPr>
            <a:spLocks noChangeArrowheads="1"/>
          </p:cNvSpPr>
          <p:nvPr/>
        </p:nvSpPr>
        <p:spPr bwMode="auto">
          <a:xfrm>
            <a:off x="4037012" y="1143000"/>
            <a:ext cx="2590800" cy="2590800"/>
          </a:xfrm>
          <a:prstGeom prst="irregularSeal2">
            <a:avLst/>
          </a:prstGeom>
          <a:solidFill>
            <a:srgbClr val="FF8181"/>
          </a:solidFill>
          <a:ln w="9525">
            <a:noFill/>
            <a:miter lim="800000"/>
            <a:headEnd/>
            <a:tailEnd/>
          </a:ln>
          <a:effectLst>
            <a:prstShdw prst="shdw17" dist="17961" dir="2700000">
              <a:srgbClr val="FF8181">
                <a:gamma/>
                <a:shade val="60000"/>
                <a:invGamma/>
              </a:srgbClr>
            </a:prstShdw>
          </a:effectLst>
        </p:spPr>
        <p:txBody>
          <a:bodyPr wrap="none" anchor="ctr"/>
          <a:lstStyle/>
          <a:p>
            <a:pPr algn="ctr"/>
            <a:r>
              <a:rPr lang="en-US" sz="1400" b="1" dirty="0" smtClean="0">
                <a:solidFill>
                  <a:srgbClr val="000046"/>
                </a:solidFill>
                <a:latin typeface="Comic Sans MS" pitchFamily="66" charset="0"/>
              </a:rPr>
              <a:t>My</a:t>
            </a:r>
          </a:p>
          <a:p>
            <a:pPr algn="ctr"/>
            <a:r>
              <a:rPr lang="en-US" sz="1400" b="1" dirty="0" smtClean="0">
                <a:solidFill>
                  <a:srgbClr val="000046"/>
                </a:solidFill>
                <a:latin typeface="Comic Sans MS" pitchFamily="66" charset="0"/>
              </a:rPr>
              <a:t>(</a:t>
            </a:r>
            <a:r>
              <a:rPr lang="en-US" sz="1400" b="1" dirty="0" err="1" smtClean="0">
                <a:solidFill>
                  <a:srgbClr val="000046"/>
                </a:solidFill>
                <a:latin typeface="Comic Sans MS" pitchFamily="66" charset="0"/>
              </a:rPr>
              <a:t>Napoléon’s</a:t>
            </a:r>
            <a:r>
              <a:rPr lang="en-US" sz="1400" b="1" dirty="0" smtClean="0">
                <a:solidFill>
                  <a:srgbClr val="000046"/>
                </a:solidFill>
                <a:latin typeface="Comic Sans MS" pitchFamily="66" charset="0"/>
              </a:rPr>
              <a:t>)</a:t>
            </a:r>
          </a:p>
          <a:p>
            <a:pPr algn="ctr"/>
            <a:r>
              <a:rPr lang="en-US" sz="1400" b="1" dirty="0" smtClean="0">
                <a:solidFill>
                  <a:srgbClr val="000046"/>
                </a:solidFill>
                <a:latin typeface="Comic Sans MS" pitchFamily="66" charset="0"/>
              </a:rPr>
              <a:t>Defeat</a:t>
            </a:r>
            <a:endParaRPr lang="en-US" sz="1400" b="1" dirty="0">
              <a:solidFill>
                <a:srgbClr val="000046"/>
              </a:solidFill>
              <a:latin typeface="Comic Sans MS" pitchFamily="66" charset="0"/>
            </a:endParaRPr>
          </a:p>
        </p:txBody>
      </p:sp>
      <p:sp>
        <p:nvSpPr>
          <p:cNvPr id="10" name="Rectangle 4"/>
          <p:cNvSpPr>
            <a:spLocks noChangeArrowheads="1"/>
          </p:cNvSpPr>
          <p:nvPr/>
        </p:nvSpPr>
        <p:spPr bwMode="auto">
          <a:xfrm>
            <a:off x="6932612" y="1447800"/>
            <a:ext cx="3657600" cy="2590800"/>
          </a:xfrm>
          <a:prstGeom prst="rect">
            <a:avLst/>
          </a:prstGeom>
          <a:noFill/>
          <a:ln w="9525">
            <a:noFill/>
            <a:miter lim="800000"/>
            <a:headEnd/>
            <a:tailEnd/>
          </a:ln>
          <a:effectLst/>
        </p:spPr>
        <p:txBody>
          <a:bodyPr/>
          <a:lstStyle/>
          <a:p>
            <a:pPr>
              <a:spcBef>
                <a:spcPct val="20000"/>
              </a:spcBef>
            </a:pPr>
            <a:r>
              <a:rPr lang="en-US" sz="2800" dirty="0">
                <a:solidFill>
                  <a:srgbClr val="FF0000"/>
                </a:solidFill>
                <a:latin typeface="Comic Sans MS" pitchFamily="66" charset="0"/>
                <a:sym typeface="Wingdings" pitchFamily="2" charset="2"/>
              </a:rPr>
              <a:t> Britain, Russia.</a:t>
            </a:r>
            <a:br>
              <a:rPr lang="en-US" sz="2800" dirty="0">
                <a:solidFill>
                  <a:srgbClr val="FF0000"/>
                </a:solidFill>
                <a:latin typeface="Comic Sans MS" pitchFamily="66" charset="0"/>
                <a:sym typeface="Wingdings" pitchFamily="2" charset="2"/>
              </a:rPr>
            </a:br>
            <a:r>
              <a:rPr lang="en-US" sz="2800" dirty="0">
                <a:solidFill>
                  <a:srgbClr val="FF0000"/>
                </a:solidFill>
                <a:latin typeface="Comic Sans MS" pitchFamily="66" charset="0"/>
                <a:sym typeface="Wingdings" pitchFamily="2" charset="2"/>
              </a:rPr>
              <a:t>    </a:t>
            </a:r>
            <a:r>
              <a:rPr lang="en-US" sz="2800" dirty="0">
                <a:solidFill>
                  <a:srgbClr val="FF0000"/>
                </a:solidFill>
                <a:latin typeface="Comic Sans MS" pitchFamily="66" charset="0"/>
              </a:rPr>
              <a:t>Spain, Portugal,</a:t>
            </a:r>
            <a:br>
              <a:rPr lang="en-US" sz="2800" dirty="0">
                <a:solidFill>
                  <a:srgbClr val="FF0000"/>
                </a:solidFill>
                <a:latin typeface="Comic Sans MS" pitchFamily="66" charset="0"/>
              </a:rPr>
            </a:br>
            <a:r>
              <a:rPr lang="en-US" sz="2800" dirty="0">
                <a:solidFill>
                  <a:srgbClr val="FF0000"/>
                </a:solidFill>
                <a:latin typeface="Comic Sans MS" pitchFamily="66" charset="0"/>
              </a:rPr>
              <a:t>    Prussia, Austria,</a:t>
            </a:r>
            <a:br>
              <a:rPr lang="en-US" sz="2800" dirty="0">
                <a:solidFill>
                  <a:srgbClr val="FF0000"/>
                </a:solidFill>
                <a:latin typeface="Comic Sans MS" pitchFamily="66" charset="0"/>
              </a:rPr>
            </a:br>
            <a:r>
              <a:rPr lang="en-US" sz="2800" dirty="0">
                <a:solidFill>
                  <a:srgbClr val="FF0000"/>
                </a:solidFill>
                <a:latin typeface="Comic Sans MS" pitchFamily="66" charset="0"/>
              </a:rPr>
              <a:t>    Sweden, smaller</a:t>
            </a:r>
            <a:br>
              <a:rPr lang="en-US" sz="2800" dirty="0">
                <a:solidFill>
                  <a:srgbClr val="FF0000"/>
                </a:solidFill>
                <a:latin typeface="Comic Sans MS" pitchFamily="66" charset="0"/>
              </a:rPr>
            </a:br>
            <a:r>
              <a:rPr lang="en-US" sz="2800" dirty="0">
                <a:solidFill>
                  <a:srgbClr val="FF0000"/>
                </a:solidFill>
                <a:latin typeface="Comic Sans MS" pitchFamily="66" charset="0"/>
              </a:rPr>
              <a:t>    German states</a:t>
            </a:r>
          </a:p>
        </p:txBody>
      </p:sp>
      <p:sp>
        <p:nvSpPr>
          <p:cNvPr id="11" name="Rectangle 10"/>
          <p:cNvSpPr/>
          <p:nvPr/>
        </p:nvSpPr>
        <p:spPr>
          <a:xfrm>
            <a:off x="2360612" y="3962400"/>
            <a:ext cx="5961888" cy="769441"/>
          </a:xfrm>
          <a:prstGeom prst="rect">
            <a:avLst/>
          </a:prstGeom>
        </p:spPr>
        <p:txBody>
          <a:bodyPr wrap="none">
            <a:spAutoFit/>
          </a:bodyPr>
          <a:lstStyle/>
          <a:p>
            <a:pPr algn="ctr"/>
            <a:r>
              <a:rPr lang="en-US" sz="4400" dirty="0" smtClean="0">
                <a:latin typeface="Vivaldi" pitchFamily="66" charset="0"/>
              </a:rPr>
              <a:t>Battle of Dresden </a:t>
            </a:r>
            <a:r>
              <a:rPr lang="en-US" b="1" dirty="0" smtClean="0"/>
              <a:t>(Aug., 26-27, 1813)</a:t>
            </a:r>
            <a:endParaRPr lang="en-US" b="1" dirty="0"/>
          </a:p>
        </p:txBody>
      </p:sp>
      <p:sp>
        <p:nvSpPr>
          <p:cNvPr id="12" name="TextBox 11"/>
          <p:cNvSpPr txBox="1"/>
          <p:nvPr/>
        </p:nvSpPr>
        <p:spPr>
          <a:xfrm>
            <a:off x="2284412" y="4648200"/>
            <a:ext cx="6858000" cy="2031325"/>
          </a:xfrm>
          <a:prstGeom prst="rect">
            <a:avLst/>
          </a:prstGeom>
          <a:noFill/>
        </p:spPr>
        <p:txBody>
          <a:bodyPr wrap="square" rtlCol="0">
            <a:spAutoFit/>
          </a:bodyPr>
          <a:lstStyle/>
          <a:p>
            <a:pPr>
              <a:buFont typeface="Arial" pitchFamily="34" charset="0"/>
              <a:buChar char="•"/>
            </a:pPr>
            <a:r>
              <a:rPr lang="en-US" dirty="0" smtClean="0"/>
              <a:t>Coalition </a:t>
            </a:r>
            <a:r>
              <a:rPr lang="en-US" i="1" dirty="0" smtClean="0"/>
              <a:t>vs.</a:t>
            </a:r>
            <a:r>
              <a:rPr lang="en-US" dirty="0" smtClean="0"/>
              <a:t> My Army</a:t>
            </a:r>
          </a:p>
          <a:p>
            <a:r>
              <a:rPr lang="en-US" dirty="0" smtClean="0"/>
              <a:t>My forces regrouped with Polish reinforcements</a:t>
            </a:r>
          </a:p>
          <a:p>
            <a:endParaRPr lang="en-US" dirty="0" smtClean="0"/>
          </a:p>
          <a:p>
            <a:r>
              <a:rPr lang="en-US" dirty="0" smtClean="0"/>
              <a:t>100,000 coalition casualties; </a:t>
            </a:r>
            <a:br>
              <a:rPr lang="en-US" dirty="0" smtClean="0"/>
            </a:br>
            <a:r>
              <a:rPr lang="en-US" dirty="0" smtClean="0"/>
              <a:t>30,000 French casualties.</a:t>
            </a:r>
          </a:p>
          <a:p>
            <a:r>
              <a:rPr lang="en-US" b="1" dirty="0" smtClean="0"/>
              <a:t>French victory</a:t>
            </a:r>
          </a:p>
          <a:p>
            <a:endParaRPr lang="en-US" dirty="0"/>
          </a:p>
        </p:txBody>
      </p:sp>
      <p:sp>
        <p:nvSpPr>
          <p:cNvPr id="14" name="TextBox 13"/>
          <p:cNvSpPr txBox="1"/>
          <p:nvPr/>
        </p:nvSpPr>
        <p:spPr>
          <a:xfrm>
            <a:off x="6704012" y="5486400"/>
            <a:ext cx="3276600" cy="1200329"/>
          </a:xfrm>
          <a:prstGeom prst="rect">
            <a:avLst/>
          </a:prstGeom>
          <a:noFill/>
        </p:spPr>
        <p:txBody>
          <a:bodyPr wrap="square" rtlCol="0">
            <a:spAutoFit/>
          </a:bodyPr>
          <a:lstStyle/>
          <a:p>
            <a:pPr>
              <a:buFont typeface="Wingdings" pitchFamily="2" charset="2"/>
              <a:buChar char="v"/>
            </a:pPr>
            <a:r>
              <a:rPr lang="en-US" i="1" dirty="0" smtClean="0">
                <a:solidFill>
                  <a:schemeClr val="accent4"/>
                </a:solidFill>
              </a:rPr>
              <a:t>I may have won this battle, but the signal of my final defeat was approaching rapidly</a:t>
            </a:r>
            <a:endParaRPr lang="en-US" i="1" dirty="0">
              <a:solidFill>
                <a:schemeClr val="accent4"/>
              </a:solidFill>
            </a:endParaRPr>
          </a:p>
        </p:txBody>
      </p:sp>
    </p:spTree>
  </p:cSld>
  <p:clrMapOvr>
    <a:masterClrMapping/>
  </p:clrMapOvr>
  <p:transition spd="med">
    <p:pull dir="d"/>
  </p:transition>
  <p:timing>
    <p:tnLst>
      <p:par>
        <p:cTn id="1" dur="indefinite" restart="never" nodeType="tmRoot"/>
      </p:par>
    </p:tnLst>
  </p:timing>
</p:sld>
</file>

<file path=ppt/theme/theme1.xml><?xml version="1.0" encoding="utf-8"?>
<a:theme xmlns:a="http://schemas.openxmlformats.org/drawingml/2006/main" name="TS102801115">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TS102801115</Template>
  <TotalTime>0</TotalTime>
  <Words>1175</Words>
  <Application>Microsoft Office PowerPoint</Application>
  <PresentationFormat>Custom</PresentationFormat>
  <Paragraphs>166</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TS102801115</vt:lpstr>
      <vt:lpstr>Napoleon Bonaparte: His Fall and the 100 Days Told in the perspective of Napoleon Himself</vt:lpstr>
      <vt:lpstr>What Started it All… “The Spanish Ulcer” (1808-1814)</vt:lpstr>
      <vt:lpstr>A Brief Look at My Work in Spain</vt:lpstr>
      <vt:lpstr>I poured my 500,00 troops into Spain over the next few years  Unfortunately some of the French generals had trouble subduing the pesky Spanish rebels    The British had viewed this uprising as an opportunity to weaken me  They moved an army into  Portugal to protect that country and to aid the Spanish guerillas  After 5 long years of savage fighting, our troops were finally pushed back across the Pyrennes Mountains out of Spain</vt:lpstr>
      <vt:lpstr>At the same time…</vt:lpstr>
      <vt:lpstr>The “Big Blunder” – Russia </vt:lpstr>
      <vt:lpstr>Summary of My Experience in Russia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On My Way  to My Final Exile on St. Helena </vt:lpstr>
      <vt:lpstr>The Legacy of Napoleon Bonaparte (1769-1821)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2012-12-19T12:46:26Z</dcterms:created>
  <dcterms:modified xsi:type="dcterms:W3CDTF">2012-12-19T20:35:01Z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